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35"/>
  </p:notesMasterIdLst>
  <p:handoutMasterIdLst>
    <p:handoutMasterId r:id="rId36"/>
  </p:handoutMasterIdLst>
  <p:sldIdLst>
    <p:sldId id="1008" r:id="rId2"/>
    <p:sldId id="1009" r:id="rId3"/>
    <p:sldId id="1829" r:id="rId4"/>
    <p:sldId id="1053" r:id="rId5"/>
    <p:sldId id="1022" r:id="rId6"/>
    <p:sldId id="1827" r:id="rId7"/>
    <p:sldId id="1061" r:id="rId8"/>
    <p:sldId id="1831" r:id="rId9"/>
    <p:sldId id="1836" r:id="rId10"/>
    <p:sldId id="1025" r:id="rId11"/>
    <p:sldId id="1839" r:id="rId12"/>
    <p:sldId id="1841" r:id="rId13"/>
    <p:sldId id="1842" r:id="rId14"/>
    <p:sldId id="1843" r:id="rId15"/>
    <p:sldId id="1845" r:id="rId16"/>
    <p:sldId id="1844" r:id="rId17"/>
    <p:sldId id="1846" r:id="rId18"/>
    <p:sldId id="1049" r:id="rId19"/>
    <p:sldId id="1058" r:id="rId20"/>
    <p:sldId id="1059" r:id="rId21"/>
    <p:sldId id="1060" r:id="rId22"/>
    <p:sldId id="1032" r:id="rId23"/>
    <p:sldId id="1031" r:id="rId24"/>
    <p:sldId id="1840" r:id="rId25"/>
    <p:sldId id="1835" r:id="rId26"/>
    <p:sldId id="1837" r:id="rId27"/>
    <p:sldId id="1035" r:id="rId28"/>
    <p:sldId id="1036" r:id="rId29"/>
    <p:sldId id="1039" r:id="rId30"/>
    <p:sldId id="1062" r:id="rId31"/>
    <p:sldId id="1063" r:id="rId32"/>
    <p:sldId id="1046" r:id="rId33"/>
    <p:sldId id="1833" r:id="rId34"/>
  </p:sldIdLst>
  <p:sldSz cx="9906000" cy="6858000" type="A4"/>
  <p:notesSz cx="6797675" cy="9928225"/>
  <p:defaultTextStyle>
    <a:defPPr>
      <a:defRPr lang="en-US"/>
    </a:defPPr>
    <a:lvl1pPr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79">
          <p15:clr>
            <a:srgbClr val="A4A3A4"/>
          </p15:clr>
        </p15:guide>
        <p15:guide id="2" pos="312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000CC"/>
    <a:srgbClr val="2F528F"/>
    <a:srgbClr val="FCAAB4"/>
    <a:srgbClr val="8E0000"/>
    <a:srgbClr val="92D050"/>
    <a:srgbClr val="C00000"/>
    <a:srgbClr val="C80896"/>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44" autoAdjust="0"/>
    <p:restoredTop sz="75233" autoAdjust="0"/>
  </p:normalViewPr>
  <p:slideViewPr>
    <p:cSldViewPr snapToGrid="0">
      <p:cViewPr varScale="1">
        <p:scale>
          <a:sx n="97" d="100"/>
          <a:sy n="97" d="100"/>
        </p:scale>
        <p:origin x="1800" y="184"/>
      </p:cViewPr>
      <p:guideLst>
        <p:guide orient="horz" pos="1679"/>
        <p:guide pos="3120"/>
      </p:guideLst>
    </p:cSldViewPr>
  </p:slideViewPr>
  <p:outlineViewPr>
    <p:cViewPr>
      <p:scale>
        <a:sx n="33" d="100"/>
        <a:sy n="33" d="100"/>
      </p:scale>
      <p:origin x="18" y="65628"/>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56" d="100"/>
          <a:sy n="56" d="100"/>
        </p:scale>
        <p:origin x="-1830" y="-96"/>
      </p:cViewPr>
      <p:guideLst>
        <p:guide orient="horz" pos="3127"/>
        <p:guide pos="2141"/>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43C2FB22-B707-F2B2-9231-07D4AB048F7B}"/>
              </a:ext>
            </a:extLst>
          </p:cNvPr>
          <p:cNvSpPr>
            <a:spLocks noGrp="1" noChangeArrowheads="1"/>
          </p:cNvSpPr>
          <p:nvPr>
            <p:ph type="hdr" sz="quarter"/>
          </p:nvPr>
        </p:nvSpPr>
        <p:spPr bwMode="auto">
          <a:xfrm>
            <a:off x="0" y="0"/>
            <a:ext cx="2946400" cy="496888"/>
          </a:xfrm>
          <a:prstGeom prst="rect">
            <a:avLst/>
          </a:prstGeom>
          <a:noFill/>
          <a:ln w="9525">
            <a:noFill/>
            <a:miter lim="800000"/>
            <a:headEnd/>
            <a:tailEnd/>
          </a:ln>
        </p:spPr>
        <p:txBody>
          <a:bodyPr vert="horz" wrap="square" lIns="91713" tIns="45858" rIns="91713" bIns="45858" numCol="1" anchor="t" anchorCtr="0" compatLnSpc="1">
            <a:prstTxWarp prst="textNoShape">
              <a:avLst/>
            </a:prstTxWarp>
          </a:bodyPr>
          <a:lstStyle>
            <a:lvl1pPr defTabSz="917575" eaLnBrk="1" hangingPunct="1">
              <a:defRPr sz="1200" b="0">
                <a:latin typeface="宋体" panose="02010600030101010101" pitchFamily="2" charset="-122"/>
                <a:ea typeface="宋体" pitchFamily="2" charset="-122"/>
              </a:defRPr>
            </a:lvl1pPr>
          </a:lstStyle>
          <a:p>
            <a:pPr>
              <a:defRPr/>
            </a:pPr>
            <a:endParaRPr lang="zh-CN" altLang="en-US"/>
          </a:p>
        </p:txBody>
      </p:sp>
      <p:sp>
        <p:nvSpPr>
          <p:cNvPr id="25603" name="Rectangle 3">
            <a:extLst>
              <a:ext uri="{FF2B5EF4-FFF2-40B4-BE49-F238E27FC236}">
                <a16:creationId xmlns:a16="http://schemas.microsoft.com/office/drawing/2014/main" id="{B43E941C-2168-45C1-EE15-720C62895643}"/>
              </a:ext>
            </a:extLst>
          </p:cNvPr>
          <p:cNvSpPr>
            <a:spLocks noGrp="1" noChangeArrowheads="1"/>
          </p:cNvSpPr>
          <p:nvPr>
            <p:ph type="dt" sz="quarter" idx="1"/>
          </p:nvPr>
        </p:nvSpPr>
        <p:spPr bwMode="auto">
          <a:xfrm>
            <a:off x="3849688" y="0"/>
            <a:ext cx="2946400" cy="496888"/>
          </a:xfrm>
          <a:prstGeom prst="rect">
            <a:avLst/>
          </a:prstGeom>
          <a:noFill/>
          <a:ln w="9525">
            <a:noFill/>
            <a:miter lim="800000"/>
            <a:headEnd/>
            <a:tailEnd/>
          </a:ln>
        </p:spPr>
        <p:txBody>
          <a:bodyPr vert="horz" wrap="square" lIns="91713" tIns="45858" rIns="91713" bIns="45858" numCol="1" anchor="t" anchorCtr="0" compatLnSpc="1">
            <a:prstTxWarp prst="textNoShape">
              <a:avLst/>
            </a:prstTxWarp>
          </a:bodyPr>
          <a:lstStyle>
            <a:lvl1pPr algn="r" defTabSz="917575" eaLnBrk="1" hangingPunct="1">
              <a:defRPr sz="1200" b="0">
                <a:latin typeface="宋体" panose="02010600030101010101" pitchFamily="2" charset="-122"/>
                <a:ea typeface="宋体" pitchFamily="2" charset="-122"/>
              </a:defRPr>
            </a:lvl1pPr>
          </a:lstStyle>
          <a:p>
            <a:pPr>
              <a:defRPr/>
            </a:pPr>
            <a:endParaRPr lang="en-US" altLang="zh-CN"/>
          </a:p>
        </p:txBody>
      </p:sp>
      <p:sp>
        <p:nvSpPr>
          <p:cNvPr id="25604" name="Rectangle 4">
            <a:extLst>
              <a:ext uri="{FF2B5EF4-FFF2-40B4-BE49-F238E27FC236}">
                <a16:creationId xmlns:a16="http://schemas.microsoft.com/office/drawing/2014/main" id="{EEE23DAC-B11E-E4B3-BD45-5C392B5DCA3F}"/>
              </a:ext>
            </a:extLst>
          </p:cNvPr>
          <p:cNvSpPr>
            <a:spLocks noGrp="1" noChangeArrowheads="1"/>
          </p:cNvSpPr>
          <p:nvPr>
            <p:ph type="ftr" sz="quarter" idx="2"/>
          </p:nvPr>
        </p:nvSpPr>
        <p:spPr bwMode="auto">
          <a:xfrm>
            <a:off x="0" y="9431338"/>
            <a:ext cx="2946400" cy="495300"/>
          </a:xfrm>
          <a:prstGeom prst="rect">
            <a:avLst/>
          </a:prstGeom>
          <a:noFill/>
          <a:ln w="9525">
            <a:noFill/>
            <a:miter lim="800000"/>
            <a:headEnd/>
            <a:tailEnd/>
          </a:ln>
        </p:spPr>
        <p:txBody>
          <a:bodyPr vert="horz" wrap="square" lIns="91713" tIns="45858" rIns="91713" bIns="45858" numCol="1" anchor="b" anchorCtr="0" compatLnSpc="1">
            <a:prstTxWarp prst="textNoShape">
              <a:avLst/>
            </a:prstTxWarp>
          </a:bodyPr>
          <a:lstStyle>
            <a:lvl1pPr defTabSz="917575" eaLnBrk="1" hangingPunct="1">
              <a:defRPr sz="1200" b="0">
                <a:latin typeface="宋体" panose="02010600030101010101" pitchFamily="2" charset="-122"/>
                <a:ea typeface="宋体" pitchFamily="2" charset="-122"/>
              </a:defRPr>
            </a:lvl1pPr>
          </a:lstStyle>
          <a:p>
            <a:pPr>
              <a:defRPr/>
            </a:pPr>
            <a:endParaRPr lang="en-US" altLang="zh-CN"/>
          </a:p>
        </p:txBody>
      </p:sp>
      <p:sp>
        <p:nvSpPr>
          <p:cNvPr id="25605" name="Rectangle 5">
            <a:extLst>
              <a:ext uri="{FF2B5EF4-FFF2-40B4-BE49-F238E27FC236}">
                <a16:creationId xmlns:a16="http://schemas.microsoft.com/office/drawing/2014/main" id="{058B8A3E-C0D0-8DC2-A6D6-39991205E821}"/>
              </a:ext>
            </a:extLst>
          </p:cNvPr>
          <p:cNvSpPr>
            <a:spLocks noGrp="1" noChangeArrowheads="1"/>
          </p:cNvSpPr>
          <p:nvPr>
            <p:ph type="sldNum" sz="quarter" idx="3"/>
          </p:nvPr>
        </p:nvSpPr>
        <p:spPr bwMode="auto">
          <a:xfrm>
            <a:off x="3849688" y="9431338"/>
            <a:ext cx="2946400" cy="495300"/>
          </a:xfrm>
          <a:prstGeom prst="rect">
            <a:avLst/>
          </a:prstGeom>
          <a:noFill/>
          <a:ln w="9525">
            <a:noFill/>
            <a:miter lim="800000"/>
            <a:headEnd/>
            <a:tailEnd/>
          </a:ln>
        </p:spPr>
        <p:txBody>
          <a:bodyPr vert="horz" wrap="square" lIns="91713" tIns="45858" rIns="91713" bIns="45858" numCol="1" anchor="b" anchorCtr="0" compatLnSpc="1">
            <a:prstTxWarp prst="textNoShape">
              <a:avLst/>
            </a:prstTxWarp>
          </a:bodyPr>
          <a:lstStyle>
            <a:lvl1pPr algn="r" defTabSz="917575" eaLnBrk="1" hangingPunct="1">
              <a:defRPr sz="1200" b="0" smtClean="0">
                <a:latin typeface="宋体" panose="02010600030101010101" pitchFamily="2" charset="-122"/>
              </a:defRPr>
            </a:lvl1pPr>
          </a:lstStyle>
          <a:p>
            <a:pPr>
              <a:defRPr/>
            </a:pPr>
            <a:fld id="{5D622D49-25BC-4BDF-A3F3-B3C12A4FD763}" type="slidenum">
              <a:rPr lang="zh-CN" altLang="en-US"/>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88AFF217-743F-B030-9576-69213BA8C0BF}"/>
              </a:ext>
            </a:extLst>
          </p:cNvPr>
          <p:cNvSpPr>
            <a:spLocks noGrp="1" noChangeArrowheads="1"/>
          </p:cNvSpPr>
          <p:nvPr>
            <p:ph type="hdr" sz="quarter"/>
          </p:nvPr>
        </p:nvSpPr>
        <p:spPr bwMode="auto">
          <a:xfrm>
            <a:off x="0" y="0"/>
            <a:ext cx="2946400" cy="496888"/>
          </a:xfrm>
          <a:prstGeom prst="rect">
            <a:avLst/>
          </a:prstGeom>
          <a:noFill/>
          <a:ln w="9525">
            <a:noFill/>
            <a:miter lim="800000"/>
            <a:headEnd/>
            <a:tailEnd/>
          </a:ln>
        </p:spPr>
        <p:txBody>
          <a:bodyPr vert="horz" wrap="square" lIns="91713" tIns="45858" rIns="91713" bIns="45858" numCol="1" anchor="t" anchorCtr="0" compatLnSpc="1">
            <a:prstTxWarp prst="textNoShape">
              <a:avLst/>
            </a:prstTxWarp>
          </a:bodyPr>
          <a:lstStyle>
            <a:lvl1pPr defTabSz="917575" eaLnBrk="1" hangingPunct="1">
              <a:defRPr sz="1200" b="0">
                <a:latin typeface="宋体" panose="02010600030101010101" pitchFamily="2" charset="-122"/>
                <a:ea typeface="宋体" pitchFamily="2" charset="-122"/>
              </a:defRPr>
            </a:lvl1pPr>
          </a:lstStyle>
          <a:p>
            <a:pPr>
              <a:defRPr/>
            </a:pPr>
            <a:endParaRPr lang="zh-CN" altLang="en-US"/>
          </a:p>
        </p:txBody>
      </p:sp>
      <p:sp>
        <p:nvSpPr>
          <p:cNvPr id="23555" name="Rectangle 3">
            <a:extLst>
              <a:ext uri="{FF2B5EF4-FFF2-40B4-BE49-F238E27FC236}">
                <a16:creationId xmlns:a16="http://schemas.microsoft.com/office/drawing/2014/main" id="{FB73CE7F-B327-EBD0-528E-D1626284A4BD}"/>
              </a:ext>
            </a:extLst>
          </p:cNvPr>
          <p:cNvSpPr>
            <a:spLocks noGrp="1" noChangeArrowheads="1"/>
          </p:cNvSpPr>
          <p:nvPr>
            <p:ph type="dt" idx="1"/>
          </p:nvPr>
        </p:nvSpPr>
        <p:spPr bwMode="auto">
          <a:xfrm>
            <a:off x="3849688" y="0"/>
            <a:ext cx="2946400" cy="496888"/>
          </a:xfrm>
          <a:prstGeom prst="rect">
            <a:avLst/>
          </a:prstGeom>
          <a:noFill/>
          <a:ln w="9525">
            <a:noFill/>
            <a:miter lim="800000"/>
            <a:headEnd/>
            <a:tailEnd/>
          </a:ln>
        </p:spPr>
        <p:txBody>
          <a:bodyPr vert="horz" wrap="square" lIns="91713" tIns="45858" rIns="91713" bIns="45858" numCol="1" anchor="t" anchorCtr="0" compatLnSpc="1">
            <a:prstTxWarp prst="textNoShape">
              <a:avLst/>
            </a:prstTxWarp>
          </a:bodyPr>
          <a:lstStyle>
            <a:lvl1pPr algn="r" defTabSz="917575" eaLnBrk="1" hangingPunct="1">
              <a:defRPr sz="1200" b="0">
                <a:latin typeface="宋体" panose="02010600030101010101" pitchFamily="2" charset="-122"/>
                <a:ea typeface="宋体" pitchFamily="2" charset="-122"/>
              </a:defRPr>
            </a:lvl1pPr>
          </a:lstStyle>
          <a:p>
            <a:pPr>
              <a:defRPr/>
            </a:pPr>
            <a:endParaRPr lang="en-US" altLang="zh-CN"/>
          </a:p>
        </p:txBody>
      </p:sp>
      <p:sp>
        <p:nvSpPr>
          <p:cNvPr id="4100" name="Rectangle 4">
            <a:extLst>
              <a:ext uri="{FF2B5EF4-FFF2-40B4-BE49-F238E27FC236}">
                <a16:creationId xmlns:a16="http://schemas.microsoft.com/office/drawing/2014/main" id="{A83A69F5-0794-3963-64BB-892E1A6F0772}"/>
              </a:ext>
            </a:extLst>
          </p:cNvPr>
          <p:cNvSpPr>
            <a:spLocks noGrp="1" noRot="1" noChangeAspect="1" noChangeArrowheads="1" noTextEdit="1"/>
          </p:cNvSpPr>
          <p:nvPr>
            <p:ph type="sldImg" idx="2"/>
          </p:nvPr>
        </p:nvSpPr>
        <p:spPr bwMode="auto">
          <a:xfrm>
            <a:off x="711200" y="744538"/>
            <a:ext cx="5380038"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a:extLst>
              <a:ext uri="{FF2B5EF4-FFF2-40B4-BE49-F238E27FC236}">
                <a16:creationId xmlns:a16="http://schemas.microsoft.com/office/drawing/2014/main" id="{F83CC50C-B546-3A67-8CA8-EA4AE99F52E0}"/>
              </a:ext>
            </a:extLst>
          </p:cNvPr>
          <p:cNvSpPr>
            <a:spLocks noGrp="1" noChangeArrowheads="1"/>
          </p:cNvSpPr>
          <p:nvPr>
            <p:ph type="body" sz="quarter" idx="3"/>
          </p:nvPr>
        </p:nvSpPr>
        <p:spPr bwMode="auto">
          <a:xfrm>
            <a:off x="681038" y="4716463"/>
            <a:ext cx="5435600" cy="4467225"/>
          </a:xfrm>
          <a:prstGeom prst="rect">
            <a:avLst/>
          </a:prstGeom>
          <a:noFill/>
          <a:ln w="9525">
            <a:noFill/>
            <a:miter lim="800000"/>
            <a:headEnd/>
            <a:tailEnd/>
          </a:ln>
        </p:spPr>
        <p:txBody>
          <a:bodyPr vert="horz" wrap="square" lIns="91713" tIns="45858" rIns="91713" bIns="45858" numCol="1" anchor="t" anchorCtr="0" compatLnSpc="1">
            <a:prstTxWarp prst="textNoShape">
              <a:avLst/>
            </a:prstTxWarp>
          </a:bodyPr>
          <a:lstStyle/>
          <a:p>
            <a:pPr lvl="0"/>
            <a:r>
              <a:rPr lang="zh-CN" altLang="en-US" noProof="0"/>
              <a:t>单击此处编辑母版文本样式</a:t>
            </a:r>
            <a:endParaRPr lang="en-US" altLang="zh-CN" noProof="0"/>
          </a:p>
          <a:p>
            <a:pPr lvl="1"/>
            <a:r>
              <a:rPr lang="en-US" altLang="zh-CN" noProof="0"/>
              <a:t>5656</a:t>
            </a:r>
          </a:p>
          <a:p>
            <a:pPr lvl="2"/>
            <a:r>
              <a:rPr lang="zh-CN" altLang="en-US" noProof="0"/>
              <a:t>第三级</a:t>
            </a:r>
            <a:endParaRPr lang="en-US" altLang="zh-CN" noProof="0"/>
          </a:p>
          <a:p>
            <a:pPr lvl="3"/>
            <a:r>
              <a:rPr lang="zh-CN" altLang="en-US" noProof="0"/>
              <a:t>第四级</a:t>
            </a:r>
            <a:endParaRPr lang="en-US" altLang="zh-CN" noProof="0"/>
          </a:p>
          <a:p>
            <a:pPr lvl="4"/>
            <a:r>
              <a:rPr lang="zh-CN" altLang="en-US" noProof="0"/>
              <a:t>第五级</a:t>
            </a:r>
            <a:endParaRPr lang="en-US" altLang="zh-CN" noProof="0"/>
          </a:p>
        </p:txBody>
      </p:sp>
      <p:sp>
        <p:nvSpPr>
          <p:cNvPr id="23558" name="Rectangle 6">
            <a:extLst>
              <a:ext uri="{FF2B5EF4-FFF2-40B4-BE49-F238E27FC236}">
                <a16:creationId xmlns:a16="http://schemas.microsoft.com/office/drawing/2014/main" id="{B18BE196-50E5-9D0E-5EE2-23FA25AFE44C}"/>
              </a:ext>
            </a:extLst>
          </p:cNvPr>
          <p:cNvSpPr>
            <a:spLocks noGrp="1" noChangeArrowheads="1"/>
          </p:cNvSpPr>
          <p:nvPr>
            <p:ph type="ftr" sz="quarter" idx="4"/>
          </p:nvPr>
        </p:nvSpPr>
        <p:spPr bwMode="auto">
          <a:xfrm>
            <a:off x="0" y="9431338"/>
            <a:ext cx="2946400" cy="495300"/>
          </a:xfrm>
          <a:prstGeom prst="rect">
            <a:avLst/>
          </a:prstGeom>
          <a:noFill/>
          <a:ln w="9525">
            <a:noFill/>
            <a:miter lim="800000"/>
            <a:headEnd/>
            <a:tailEnd/>
          </a:ln>
        </p:spPr>
        <p:txBody>
          <a:bodyPr vert="horz" wrap="square" lIns="91713" tIns="45858" rIns="91713" bIns="45858" numCol="1" anchor="b" anchorCtr="0" compatLnSpc="1">
            <a:prstTxWarp prst="textNoShape">
              <a:avLst/>
            </a:prstTxWarp>
          </a:bodyPr>
          <a:lstStyle>
            <a:lvl1pPr defTabSz="917575" eaLnBrk="1" hangingPunct="1">
              <a:defRPr sz="1200" b="0">
                <a:latin typeface="宋体" panose="02010600030101010101" pitchFamily="2" charset="-122"/>
                <a:ea typeface="宋体" pitchFamily="2" charset="-122"/>
              </a:defRPr>
            </a:lvl1pPr>
          </a:lstStyle>
          <a:p>
            <a:pPr>
              <a:defRPr/>
            </a:pPr>
            <a:endParaRPr lang="en-US" altLang="zh-CN"/>
          </a:p>
        </p:txBody>
      </p:sp>
      <p:sp>
        <p:nvSpPr>
          <p:cNvPr id="23559" name="Rectangle 7">
            <a:extLst>
              <a:ext uri="{FF2B5EF4-FFF2-40B4-BE49-F238E27FC236}">
                <a16:creationId xmlns:a16="http://schemas.microsoft.com/office/drawing/2014/main" id="{A913E9BE-AE31-4880-4DB6-2B52FE3D649C}"/>
              </a:ext>
            </a:extLst>
          </p:cNvPr>
          <p:cNvSpPr>
            <a:spLocks noGrp="1" noChangeArrowheads="1"/>
          </p:cNvSpPr>
          <p:nvPr>
            <p:ph type="sldNum" sz="quarter" idx="5"/>
          </p:nvPr>
        </p:nvSpPr>
        <p:spPr bwMode="auto">
          <a:xfrm>
            <a:off x="3849688" y="9431338"/>
            <a:ext cx="2946400" cy="495300"/>
          </a:xfrm>
          <a:prstGeom prst="rect">
            <a:avLst/>
          </a:prstGeom>
          <a:noFill/>
          <a:ln w="9525">
            <a:noFill/>
            <a:miter lim="800000"/>
            <a:headEnd/>
            <a:tailEnd/>
          </a:ln>
        </p:spPr>
        <p:txBody>
          <a:bodyPr vert="horz" wrap="square" lIns="91713" tIns="45858" rIns="91713" bIns="45858" numCol="1" anchor="b" anchorCtr="0" compatLnSpc="1">
            <a:prstTxWarp prst="textNoShape">
              <a:avLst/>
            </a:prstTxWarp>
          </a:bodyPr>
          <a:lstStyle>
            <a:lvl1pPr algn="r" defTabSz="917575" eaLnBrk="1" hangingPunct="1">
              <a:defRPr sz="1200" b="0" smtClean="0">
                <a:latin typeface="宋体" panose="02010600030101010101" pitchFamily="2" charset="-122"/>
              </a:defRPr>
            </a:lvl1pPr>
          </a:lstStyle>
          <a:p>
            <a:pPr>
              <a:defRPr/>
            </a:pPr>
            <a:fld id="{20CFD2AC-DF81-4428-8B43-6DF9A544CCCC}"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6C8F2E35-2D89-7711-E130-64C048FF11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b="1">
                <a:solidFill>
                  <a:schemeClr val="tx1"/>
                </a:solidFill>
                <a:latin typeface="Arial" panose="020B0604020202020204" pitchFamily="34" charset="0"/>
                <a:ea typeface="宋体" panose="02010600030101010101" pitchFamily="2" charset="-122"/>
              </a:defRPr>
            </a:lvl1pPr>
            <a:lvl2pPr marL="742950" indent="-285750" defTabSz="882650">
              <a:defRPr b="1">
                <a:solidFill>
                  <a:schemeClr val="tx1"/>
                </a:solidFill>
                <a:latin typeface="Arial" panose="020B0604020202020204" pitchFamily="34" charset="0"/>
                <a:ea typeface="宋体" panose="02010600030101010101" pitchFamily="2" charset="-122"/>
              </a:defRPr>
            </a:lvl2pPr>
            <a:lvl3pPr marL="1143000" indent="-228600" defTabSz="882650">
              <a:defRPr b="1">
                <a:solidFill>
                  <a:schemeClr val="tx1"/>
                </a:solidFill>
                <a:latin typeface="Arial" panose="020B0604020202020204" pitchFamily="34" charset="0"/>
                <a:ea typeface="宋体" panose="02010600030101010101" pitchFamily="2" charset="-122"/>
              </a:defRPr>
            </a:lvl3pPr>
            <a:lvl4pPr marL="1600200" indent="-228600" defTabSz="882650">
              <a:defRPr b="1">
                <a:solidFill>
                  <a:schemeClr val="tx1"/>
                </a:solidFill>
                <a:latin typeface="Arial" panose="020B0604020202020204" pitchFamily="34" charset="0"/>
                <a:ea typeface="宋体" panose="02010600030101010101" pitchFamily="2" charset="-122"/>
              </a:defRPr>
            </a:lvl4pPr>
            <a:lvl5pPr marL="2057400" indent="-228600" defTabSz="882650">
              <a:defRPr b="1">
                <a:solidFill>
                  <a:schemeClr val="tx1"/>
                </a:solidFill>
                <a:latin typeface="Arial" panose="020B0604020202020204" pitchFamily="34" charset="0"/>
                <a:ea typeface="宋体" panose="02010600030101010101" pitchFamily="2" charset="-122"/>
              </a:defRPr>
            </a:lvl5pPr>
            <a:lvl6pPr marL="2514600" indent="-228600" defTabSz="88265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88265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88265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88265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C0FA9BCE-618C-434D-AD4C-FA82F1CB47D1}" type="slidenum">
              <a:rPr lang="zh-CN" altLang="en-US" b="0">
                <a:latin typeface="宋体" panose="02010600030101010101" pitchFamily="2" charset="-122"/>
              </a:rPr>
              <a:pPr/>
              <a:t>1</a:t>
            </a:fld>
            <a:endParaRPr lang="en-US" altLang="zh-CN" b="0">
              <a:latin typeface="宋体" panose="02010600030101010101" pitchFamily="2" charset="-122"/>
            </a:endParaRPr>
          </a:p>
        </p:txBody>
      </p:sp>
      <p:sp>
        <p:nvSpPr>
          <p:cNvPr id="7171" name="Rectangle 2">
            <a:extLst>
              <a:ext uri="{FF2B5EF4-FFF2-40B4-BE49-F238E27FC236}">
                <a16:creationId xmlns:a16="http://schemas.microsoft.com/office/drawing/2014/main" id="{3DC299B1-FEE2-3D77-0D89-91551BB0A056}"/>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5FF912D8-FB01-7F74-5365-DE3C5173BA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Hi everyone, My name is </a:t>
            </a:r>
            <a:r>
              <a:rPr lang="en-US" altLang="zh-CN" dirty="0" err="1"/>
              <a:t>Yuntao</a:t>
            </a:r>
            <a:r>
              <a:rPr lang="zh-CN" altLang="en-US" dirty="0"/>
              <a:t> </a:t>
            </a:r>
            <a:r>
              <a:rPr lang="en-US" altLang="zh-CN" dirty="0"/>
              <a:t>Du. It is an honor to share our </a:t>
            </a:r>
            <a:r>
              <a:rPr lang="en-US" altLang="zh-CN" b="0" dirty="0"/>
              <a:t>work “</a:t>
            </a:r>
            <a:r>
              <a:rPr lang="en-US" altLang="zh-CN" sz="1200" b="0" dirty="0" err="1">
                <a:solidFill>
                  <a:srgbClr val="B40000"/>
                </a:solidFill>
                <a:ea typeface="宋体" panose="02010600030101010101" pitchFamily="2" charset="-122"/>
                <a:cs typeface="Times New Roman" panose="02020603050405020304" pitchFamily="18" charset="0"/>
              </a:rPr>
              <a:t>LDPTrace</a:t>
            </a:r>
            <a:r>
              <a:rPr lang="en-US" altLang="zh-CN" sz="1200" b="0" dirty="0">
                <a:solidFill>
                  <a:srgbClr val="B40000"/>
                </a:solidFill>
                <a:ea typeface="宋体" panose="02010600030101010101" pitchFamily="2" charset="-122"/>
                <a:cs typeface="Times New Roman" panose="02020603050405020304" pitchFamily="18" charset="0"/>
              </a:rPr>
              <a:t>: Locally Differentially Private Trajectory Synthesis</a:t>
            </a:r>
            <a:r>
              <a:rPr lang="en-US" altLang="zh-CN" b="0" dirty="0"/>
              <a:t>”</a:t>
            </a:r>
          </a:p>
          <a:p>
            <a:pPr eaLnBrk="1" hangingPunct="1"/>
            <a:endParaRPr lang="en-US" altLang="zh-CN" b="0" dirty="0"/>
          </a:p>
          <a:p>
            <a:pPr eaLnBrk="1" hangingPunct="1"/>
            <a:r>
              <a:rPr lang="en-US" altLang="zh-CN" b="0" dirty="0"/>
              <a:t>This is a jointed work with different researchers from Zhejiang, Purdue, Stanford, and Singapore management university.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084DE584-4FF9-9E46-5300-5074C607DABB}"/>
              </a:ext>
            </a:extLst>
          </p:cNvPr>
          <p:cNvSpPr>
            <a:spLocks noGrp="1" noRot="1" noChangeAspect="1" noChangeArrowheads="1" noTextEdit="1"/>
          </p:cNvSpPr>
          <p:nvPr>
            <p:ph type="sldImg"/>
          </p:nvPr>
        </p:nvSpPr>
        <p:spPr>
          <a:ln/>
        </p:spPr>
      </p:sp>
      <p:sp>
        <p:nvSpPr>
          <p:cNvPr id="27651" name="备注占位符 2">
            <a:extLst>
              <a:ext uri="{FF2B5EF4-FFF2-40B4-BE49-F238E27FC236}">
                <a16:creationId xmlns:a16="http://schemas.microsoft.com/office/drawing/2014/main" id="{583CA790-AE91-505A-5555-E5BE89116B5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In the following, we present our proposed methods.</a:t>
            </a:r>
          </a:p>
          <a:p>
            <a:endParaRPr lang="en-US" altLang="zh-CN" dirty="0"/>
          </a:p>
        </p:txBody>
      </p:sp>
      <p:sp>
        <p:nvSpPr>
          <p:cNvPr id="27652" name="灯片编号占位符 3">
            <a:extLst>
              <a:ext uri="{FF2B5EF4-FFF2-40B4-BE49-F238E27FC236}">
                <a16:creationId xmlns:a16="http://schemas.microsoft.com/office/drawing/2014/main" id="{62F16D4E-7266-0430-6EF2-3F664162B84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9ABD0AE4-8C23-489F-A664-3FC1E3D8E4AD}" type="slidenum">
              <a:rPr lang="zh-CN" altLang="en-US" b="0">
                <a:latin typeface="宋体" panose="02010600030101010101" pitchFamily="2" charset="-122"/>
              </a:rPr>
              <a:pPr/>
              <a:t>10</a:t>
            </a:fld>
            <a:endParaRPr lang="en-US" altLang="zh-CN" b="0">
              <a:latin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A3B224E6-3253-BEC8-A1B3-6624A0014000}"/>
              </a:ext>
            </a:extLst>
          </p:cNvPr>
          <p:cNvSpPr>
            <a:spLocks noGrp="1" noRot="1" noChangeAspect="1" noChangeArrowheads="1" noTextEdit="1"/>
          </p:cNvSpPr>
          <p:nvPr>
            <p:ph type="sldImg"/>
          </p:nvPr>
        </p:nvSpPr>
        <p:spPr>
          <a:ln/>
        </p:spPr>
      </p:sp>
      <p:sp>
        <p:nvSpPr>
          <p:cNvPr id="23555" name="备注占位符 2">
            <a:extLst>
              <a:ext uri="{FF2B5EF4-FFF2-40B4-BE49-F238E27FC236}">
                <a16:creationId xmlns:a16="http://schemas.microsoft.com/office/drawing/2014/main" id="{8E7559C9-1828-A565-1A8F-5D5DEA0D59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So first, the task of this work is to build a </a:t>
            </a:r>
            <a:r>
              <a:rPr lang="en-US" altLang="zh-CN" sz="1200" b="0" dirty="0">
                <a:solidFill>
                  <a:srgbClr val="C00000"/>
                </a:solidFill>
                <a:latin typeface="+mn-lt"/>
                <a:ea typeface="黑体" panose="02010609060101010101" pitchFamily="49" charset="-122"/>
              </a:rPr>
              <a:t>generative </a:t>
            </a:r>
            <a:r>
              <a:rPr lang="en-US" altLang="zh-CN" sz="1200" b="0" dirty="0">
                <a:solidFill>
                  <a:prstClr val="black"/>
                </a:solidFill>
                <a:latin typeface="+mn-lt"/>
                <a:ea typeface="黑体" panose="02010609060101010101" pitchFamily="49" charset="-122"/>
              </a:rPr>
              <a:t>model by extracting </a:t>
            </a:r>
            <a:r>
              <a:rPr lang="en-US" altLang="zh-CN" sz="1200" b="0" dirty="0">
                <a:solidFill>
                  <a:srgbClr val="C00000"/>
                </a:solidFill>
                <a:latin typeface="+mn-lt"/>
                <a:ea typeface="黑体" panose="02010609060101010101" pitchFamily="49" charset="-122"/>
              </a:rPr>
              <a:t>key moving patterns </a:t>
            </a:r>
            <a:r>
              <a:rPr lang="en-US" altLang="zh-CN" sz="1200" b="0" dirty="0">
                <a:solidFill>
                  <a:prstClr val="black"/>
                </a:solidFill>
                <a:latin typeface="+mn-lt"/>
                <a:ea typeface="黑体" panose="02010609060101010101" pitchFamily="49" charset="-122"/>
              </a:rPr>
              <a:t>from individual </a:t>
            </a:r>
            <a:r>
              <a:rPr lang="en-US" altLang="zh-CN" sz="1200" b="0" dirty="0" err="1">
                <a:solidFill>
                  <a:prstClr val="black"/>
                </a:solidFill>
                <a:latin typeface="+mn-lt"/>
                <a:ea typeface="黑体" panose="02010609060101010101" pitchFamily="49" charset="-122"/>
              </a:rPr>
              <a:t>orignal</a:t>
            </a:r>
            <a:r>
              <a:rPr lang="en-US" altLang="zh-CN" sz="1200" b="0" dirty="0">
                <a:solidFill>
                  <a:prstClr val="black"/>
                </a:solidFill>
                <a:latin typeface="+mn-lt"/>
                <a:ea typeface="黑体" panose="02010609060101010101" pitchFamily="49" charset="-122"/>
              </a:rPr>
              <a:t> data, and use local differential privacy to perturb and report these features, then the data center collect those perturbed features and generate synthetic trajectories for downstream tasks.</a:t>
            </a:r>
          </a:p>
          <a:p>
            <a:pPr eaLnBrk="1" hangingPunct="1"/>
            <a:endParaRPr lang="en-US" altLang="zh-CN" sz="1200" b="0" dirty="0">
              <a:solidFill>
                <a:prstClr val="black"/>
              </a:solidFill>
              <a:latin typeface="+mn-lt"/>
              <a:ea typeface="黑体" panose="02010609060101010101" pitchFamily="49" charset="-122"/>
            </a:endParaRPr>
          </a:p>
          <a:p>
            <a:pPr eaLnBrk="1" hangingPunct="1"/>
            <a:r>
              <a:rPr lang="zh-CN" altLang="en-US" sz="1200" b="0" dirty="0">
                <a:solidFill>
                  <a:prstClr val="black"/>
                </a:solidFill>
                <a:latin typeface="+mn-lt"/>
                <a:ea typeface="黑体" panose="02010609060101010101" pitchFamily="49" charset="-122"/>
              </a:rPr>
              <a:t>点击</a:t>
            </a:r>
            <a:endParaRPr lang="en-US" altLang="zh-CN" sz="1200" b="0" dirty="0">
              <a:solidFill>
                <a:prstClr val="black"/>
              </a:solidFill>
              <a:latin typeface="+mn-lt"/>
              <a:ea typeface="黑体" panose="02010609060101010101" pitchFamily="49" charset="-122"/>
            </a:endParaRPr>
          </a:p>
          <a:p>
            <a:pPr eaLnBrk="1" hangingPunct="1"/>
            <a:r>
              <a:rPr lang="en-US" altLang="zh-CN" sz="1200" b="0" dirty="0">
                <a:solidFill>
                  <a:prstClr val="black"/>
                </a:solidFill>
                <a:latin typeface="+mn-lt"/>
                <a:ea typeface="黑体" panose="02010609060101010101" pitchFamily="49" charset="-122"/>
              </a:rPr>
              <a:t>We thinks the output synthesized trajectories datasets should satisfy four properties:</a:t>
            </a:r>
          </a:p>
          <a:p>
            <a:pPr eaLnBrk="1" hangingPunct="1"/>
            <a:endParaRPr lang="en-US" altLang="zh-CN" sz="1200" b="0" dirty="0">
              <a:solidFill>
                <a:prstClr val="black"/>
              </a:solidFill>
              <a:latin typeface="+mn-lt"/>
              <a:ea typeface="黑体" panose="02010609060101010101" pitchFamily="49" charset="-122"/>
            </a:endParaRPr>
          </a:p>
          <a:p>
            <a:pPr eaLnBrk="1" hangingPunct="1"/>
            <a:r>
              <a:rPr lang="en-US" altLang="zh-CN" sz="1200" b="0" dirty="0">
                <a:solidFill>
                  <a:prstClr val="black"/>
                </a:solidFill>
                <a:latin typeface="+mn-lt"/>
                <a:ea typeface="黑体" panose="02010609060101010101" pitchFamily="49" charset="-122"/>
              </a:rPr>
              <a:t>First, the whole synthesis process should strict grantee local differential privacy,</a:t>
            </a:r>
          </a:p>
          <a:p>
            <a:pPr eaLnBrk="1" hangingPunct="1"/>
            <a:endParaRPr lang="en-US" altLang="zh-CN" sz="1200" b="0" dirty="0">
              <a:solidFill>
                <a:prstClr val="black"/>
              </a:solidFill>
              <a:latin typeface="+mn-lt"/>
              <a:ea typeface="黑体" panose="02010609060101010101" pitchFamily="49" charset="-122"/>
            </a:endParaRPr>
          </a:p>
          <a:p>
            <a:pPr eaLnBrk="1" hangingPunct="1"/>
            <a:r>
              <a:rPr lang="en-US" altLang="zh-CN" sz="1200" b="0" dirty="0">
                <a:solidFill>
                  <a:prstClr val="black"/>
                </a:solidFill>
                <a:latin typeface="+mn-lt"/>
                <a:ea typeface="黑体" panose="02010609060101010101" pitchFamily="49" charset="-122"/>
              </a:rPr>
              <a:t>Second, the syntheses trajectories should resemble true trajectories from different global as well as individual utility aspects,</a:t>
            </a:r>
          </a:p>
          <a:p>
            <a:pPr eaLnBrk="1" hangingPunct="1"/>
            <a:endParaRPr lang="en-US" altLang="zh-CN" sz="1200" b="0" dirty="0">
              <a:solidFill>
                <a:prstClr val="black"/>
              </a:solidFill>
              <a:latin typeface="+mn-lt"/>
              <a:ea typeface="黑体" panose="02010609060101010101" pitchFamily="49"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0" dirty="0">
                <a:solidFill>
                  <a:prstClr val="black"/>
                </a:solidFill>
                <a:latin typeface="+mn-lt"/>
                <a:ea typeface="黑体" panose="02010609060101010101" pitchFamily="49" charset="-122"/>
              </a:rPr>
              <a:t>Third, </a:t>
            </a:r>
            <a:r>
              <a:rPr lang="en-US" altLang="zh-CN" sz="1200" b="0" dirty="0">
                <a:solidFill>
                  <a:prstClr val="black"/>
                </a:solidFill>
                <a:effectLst/>
                <a:latin typeface="LinLibertineT"/>
                <a:ea typeface="黑体" panose="02010609060101010101" pitchFamily="49" charset="-122"/>
              </a:rPr>
              <a:t>c</a:t>
            </a:r>
            <a:r>
              <a:rPr lang="en-US" sz="1200" dirty="0">
                <a:effectLst/>
                <a:latin typeface="LinLibertineT"/>
              </a:rPr>
              <a:t>onsidering the wide usage of trajectory data, our solution is preferred to be as simple as possible so that it can be easily deployed to any local devices without heavy computation, so </a:t>
            </a:r>
            <a:r>
              <a:rPr lang="en-US" sz="1800" dirty="0">
                <a:effectLst/>
                <a:latin typeface="LinLibertineT"/>
              </a:rPr>
              <a:t>the  privacy and utility do not come at the cost of user experience. </a:t>
            </a:r>
            <a:endParaRPr lang="en-US" dirty="0"/>
          </a:p>
          <a:p>
            <a:pPr eaLnBrk="1" hangingPunct="1"/>
            <a:endParaRPr lang="en-US" altLang="zh-CN" sz="1200" b="0" dirty="0">
              <a:solidFill>
                <a:prstClr val="black"/>
              </a:solidFill>
              <a:latin typeface="+mn-lt"/>
              <a:ea typeface="黑体" panose="02010609060101010101" pitchFamily="49" charset="-122"/>
            </a:endParaRPr>
          </a:p>
          <a:p>
            <a:pPr eaLnBrk="1" hangingPunct="1"/>
            <a:r>
              <a:rPr lang="en-US" altLang="zh-CN" sz="1200" b="0" dirty="0">
                <a:solidFill>
                  <a:prstClr val="black"/>
                </a:solidFill>
                <a:latin typeface="+mn-lt"/>
                <a:ea typeface="黑体" panose="02010609060101010101" pitchFamily="49" charset="-122"/>
              </a:rPr>
              <a:t>Last, it would be better that the synthesis data can against common location-based attacks.</a:t>
            </a:r>
            <a:endParaRPr lang="en-US" altLang="zh-CN" dirty="0"/>
          </a:p>
        </p:txBody>
      </p:sp>
      <p:sp>
        <p:nvSpPr>
          <p:cNvPr id="23556" name="灯片编号占位符 3">
            <a:extLst>
              <a:ext uri="{FF2B5EF4-FFF2-40B4-BE49-F238E27FC236}">
                <a16:creationId xmlns:a16="http://schemas.microsoft.com/office/drawing/2014/main" id="{10C0D8AE-746E-B1EC-60A5-56355D388C6C}"/>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DA0BBC3E-BACE-4691-8F8E-566C388745E0}" type="slidenum">
              <a:rPr lang="zh-CN" altLang="en-US" sz="1200" b="0">
                <a:solidFill>
                  <a:srgbClr val="000000"/>
                </a:solidFill>
                <a:latin typeface="宋体" panose="02010600030101010101" pitchFamily="2" charset="-122"/>
              </a:rPr>
              <a:pPr algn="r" eaLnBrk="1" hangingPunct="1"/>
              <a:t>11</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3896501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FA145BC4-CE35-FAA8-2270-9077549505B8}"/>
              </a:ext>
            </a:extLst>
          </p:cNvPr>
          <p:cNvSpPr>
            <a:spLocks noGrp="1" noRot="1" noChangeAspect="1" noChangeArrowheads="1" noTextEdit="1"/>
          </p:cNvSpPr>
          <p:nvPr>
            <p:ph type="sldImg"/>
          </p:nvPr>
        </p:nvSpPr>
        <p:spPr>
          <a:ln/>
        </p:spPr>
      </p:sp>
      <p:sp>
        <p:nvSpPr>
          <p:cNvPr id="29699" name="备注占位符 2">
            <a:extLst>
              <a:ext uri="{FF2B5EF4-FFF2-40B4-BE49-F238E27FC236}">
                <a16:creationId xmlns:a16="http://schemas.microsoft.com/office/drawing/2014/main" id="{FB69D46B-E498-213D-898C-454414F265A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i="0" dirty="0"/>
              <a:t>So let take a look of the framework of our method, </a:t>
            </a:r>
            <a:r>
              <a:rPr lang="en-US" altLang="zh-CN" i="0" dirty="0" err="1"/>
              <a:t>LDPTrace</a:t>
            </a:r>
            <a:r>
              <a:rPr lang="en-US" altLang="zh-CN" i="0" dirty="0"/>
              <a:t>. I use two users as an example to demonstrate the process.</a:t>
            </a:r>
          </a:p>
          <a:p>
            <a:endParaRPr lang="en-US" altLang="zh-CN" i="0" dirty="0"/>
          </a:p>
          <a:p>
            <a:r>
              <a:rPr lang="en-US" altLang="zh-CN" i="0" dirty="0"/>
              <a:t>First, we discrete the geo space into grid, and also discrete the trajectories into grid sequence and add the virtual start and virtual end point to each trajectory. </a:t>
            </a:r>
          </a:p>
          <a:p>
            <a:endParaRPr lang="en-US" altLang="zh-CN" i="0" dirty="0"/>
          </a:p>
          <a:p>
            <a:endParaRPr lang="en-US" altLang="zh-CN" i="0" dirty="0"/>
          </a:p>
        </p:txBody>
      </p:sp>
      <p:sp>
        <p:nvSpPr>
          <p:cNvPr id="29700" name="灯片编号占位符 3">
            <a:extLst>
              <a:ext uri="{FF2B5EF4-FFF2-40B4-BE49-F238E27FC236}">
                <a16:creationId xmlns:a16="http://schemas.microsoft.com/office/drawing/2014/main" id="{0564EC4F-6880-88BB-1593-EB2C2AA8A20F}"/>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84AEE682-33D5-4B33-967A-BE15C5E0C26F}" type="slidenum">
              <a:rPr lang="zh-CN" altLang="en-US" sz="1200" b="0">
                <a:solidFill>
                  <a:srgbClr val="000000"/>
                </a:solidFill>
                <a:latin typeface="宋体" panose="02010600030101010101" pitchFamily="2" charset="-122"/>
              </a:rPr>
              <a:pPr algn="r" eaLnBrk="1" hangingPunct="1"/>
              <a:t>12</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29828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FA145BC4-CE35-FAA8-2270-9077549505B8}"/>
              </a:ext>
            </a:extLst>
          </p:cNvPr>
          <p:cNvSpPr>
            <a:spLocks noGrp="1" noRot="1" noChangeAspect="1" noChangeArrowheads="1" noTextEdit="1"/>
          </p:cNvSpPr>
          <p:nvPr>
            <p:ph type="sldImg"/>
          </p:nvPr>
        </p:nvSpPr>
        <p:spPr>
          <a:ln/>
        </p:spPr>
      </p:sp>
      <p:sp>
        <p:nvSpPr>
          <p:cNvPr id="29699" name="备注占位符 2">
            <a:extLst>
              <a:ext uri="{FF2B5EF4-FFF2-40B4-BE49-F238E27FC236}">
                <a16:creationId xmlns:a16="http://schemas.microsoft.com/office/drawing/2014/main" id="{FB69D46B-E498-213D-898C-454414F265A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i="0" dirty="0"/>
              <a:t>Instead of directly perturbing each location point, we aim to </a:t>
            </a:r>
            <a:r>
              <a:rPr lang="en-US" sz="1800" dirty="0">
                <a:effectLst/>
                <a:latin typeface="LinLibertineT"/>
              </a:rPr>
              <a:t>extract the key movement patterns of each user and use them to synthesize realistic trajectories. There are three main components of </a:t>
            </a:r>
            <a:r>
              <a:rPr lang="en-US" sz="1800" dirty="0" err="1">
                <a:effectLst/>
                <a:latin typeface="LinLibertineT"/>
              </a:rPr>
              <a:t>LDPTrace</a:t>
            </a:r>
            <a:r>
              <a:rPr lang="en-US" sz="1800" dirty="0">
                <a:effectLst/>
                <a:latin typeface="LinLibertineT"/>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LinLibertine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LinLibertine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altLang="zh-CN" i="0" dirty="0"/>
          </a:p>
        </p:txBody>
      </p:sp>
      <p:sp>
        <p:nvSpPr>
          <p:cNvPr id="29700" name="灯片编号占位符 3">
            <a:extLst>
              <a:ext uri="{FF2B5EF4-FFF2-40B4-BE49-F238E27FC236}">
                <a16:creationId xmlns:a16="http://schemas.microsoft.com/office/drawing/2014/main" id="{0564EC4F-6880-88BB-1593-EB2C2AA8A20F}"/>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84AEE682-33D5-4B33-967A-BE15C5E0C26F}" type="slidenum">
              <a:rPr lang="zh-CN" altLang="en-US" sz="1200" b="0">
                <a:solidFill>
                  <a:srgbClr val="000000"/>
                </a:solidFill>
                <a:latin typeface="宋体" panose="02010600030101010101" pitchFamily="2" charset="-122"/>
              </a:rPr>
              <a:pPr algn="r" eaLnBrk="1" hangingPunct="1"/>
              <a:t>13</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3840670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FA145BC4-CE35-FAA8-2270-9077549505B8}"/>
              </a:ext>
            </a:extLst>
          </p:cNvPr>
          <p:cNvSpPr>
            <a:spLocks noGrp="1" noRot="1" noChangeAspect="1" noChangeArrowheads="1" noTextEdit="1"/>
          </p:cNvSpPr>
          <p:nvPr>
            <p:ph type="sldImg"/>
          </p:nvPr>
        </p:nvSpPr>
        <p:spPr>
          <a:ln/>
        </p:spPr>
      </p:sp>
      <p:sp>
        <p:nvSpPr>
          <p:cNvPr id="29699" name="备注占位符 2">
            <a:extLst>
              <a:ext uri="{FF2B5EF4-FFF2-40B4-BE49-F238E27FC236}">
                <a16:creationId xmlns:a16="http://schemas.microsoft.com/office/drawing/2014/main" id="{FB69D46B-E498-213D-898C-454414F265A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LinLibertineT"/>
              </a:rPr>
              <a:t>The first is intra-trajectory mobility model, which estimates the transition of trajectory and capture the movement patterns of users, which is </a:t>
            </a:r>
            <a:r>
              <a:rPr lang="en-US" sz="1800" b="0" dirty="0">
                <a:effectLst/>
                <a:latin typeface="LinLibertineT"/>
                <a:cs typeface="Times New Roman" panose="02020603050405020304" pitchFamily="18" charset="0"/>
              </a:rPr>
              <a:t>e</a:t>
            </a:r>
            <a:r>
              <a:rPr lang="en-US" altLang="zh-CN" sz="1800" b="0" dirty="0">
                <a:cs typeface="Times New Roman" panose="02020603050405020304" pitchFamily="18" charset="0"/>
              </a:rPr>
              <a:t>ssential for our next generation process.</a:t>
            </a:r>
            <a:endParaRPr lang="en-US" altLang="zh-CN" sz="2400" dirty="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LinLibertine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LinLibertine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LinLibertine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altLang="zh-CN" i="0" dirty="0"/>
          </a:p>
        </p:txBody>
      </p:sp>
      <p:sp>
        <p:nvSpPr>
          <p:cNvPr id="29700" name="灯片编号占位符 3">
            <a:extLst>
              <a:ext uri="{FF2B5EF4-FFF2-40B4-BE49-F238E27FC236}">
                <a16:creationId xmlns:a16="http://schemas.microsoft.com/office/drawing/2014/main" id="{0564EC4F-6880-88BB-1593-EB2C2AA8A20F}"/>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84AEE682-33D5-4B33-967A-BE15C5E0C26F}" type="slidenum">
              <a:rPr lang="zh-CN" altLang="en-US" sz="1200" b="0">
                <a:solidFill>
                  <a:srgbClr val="000000"/>
                </a:solidFill>
                <a:latin typeface="宋体" panose="02010600030101010101" pitchFamily="2" charset="-122"/>
              </a:rPr>
              <a:pPr algn="r" eaLnBrk="1" hangingPunct="1"/>
              <a:t>14</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3549271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FA145BC4-CE35-FAA8-2270-9077549505B8}"/>
              </a:ext>
            </a:extLst>
          </p:cNvPr>
          <p:cNvSpPr>
            <a:spLocks noGrp="1" noRot="1" noChangeAspect="1" noChangeArrowheads="1" noTextEdit="1"/>
          </p:cNvSpPr>
          <p:nvPr>
            <p:ph type="sldImg"/>
          </p:nvPr>
        </p:nvSpPr>
        <p:spPr>
          <a:ln/>
        </p:spPr>
      </p:sp>
      <p:sp>
        <p:nvSpPr>
          <p:cNvPr id="29699" name="备注占位符 2">
            <a:extLst>
              <a:ext uri="{FF2B5EF4-FFF2-40B4-BE49-F238E27FC236}">
                <a16:creationId xmlns:a16="http://schemas.microsoft.com/office/drawing/2014/main" id="{FB69D46B-E498-213D-898C-454414F265A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LinLibertineT"/>
              </a:rPr>
              <a:t>The second is the beginning and terminated transitions, which could indicate the start/end points of trajectories, </a:t>
            </a:r>
            <a:r>
              <a:rPr lang="en-US" sz="1800" b="0" dirty="0">
                <a:effectLst/>
                <a:latin typeface="+mn-lt"/>
                <a:cs typeface="Times New Roman" panose="02020603050405020304" pitchFamily="18" charset="0"/>
              </a:rPr>
              <a:t>u</a:t>
            </a:r>
            <a:r>
              <a:rPr lang="en-US" altLang="zh-CN" sz="1800" b="0" dirty="0">
                <a:latin typeface="+mn-lt"/>
                <a:cs typeface="Times New Roman" panose="02020603050405020304" pitchFamily="18" charset="0"/>
              </a:rPr>
              <a:t>sed for determining the start/ending state for generation.</a:t>
            </a:r>
            <a:endParaRPr lang="en-US" sz="1800" dirty="0">
              <a:effectLst/>
              <a:latin typeface="LinLibertine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altLang="zh-CN" i="0" dirty="0"/>
          </a:p>
        </p:txBody>
      </p:sp>
      <p:sp>
        <p:nvSpPr>
          <p:cNvPr id="29700" name="灯片编号占位符 3">
            <a:extLst>
              <a:ext uri="{FF2B5EF4-FFF2-40B4-BE49-F238E27FC236}">
                <a16:creationId xmlns:a16="http://schemas.microsoft.com/office/drawing/2014/main" id="{0564EC4F-6880-88BB-1593-EB2C2AA8A20F}"/>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84AEE682-33D5-4B33-967A-BE15C5E0C26F}" type="slidenum">
              <a:rPr lang="zh-CN" altLang="en-US" sz="1200" b="0">
                <a:solidFill>
                  <a:srgbClr val="000000"/>
                </a:solidFill>
                <a:latin typeface="宋体" panose="02010600030101010101" pitchFamily="2" charset="-122"/>
              </a:rPr>
              <a:pPr algn="r" eaLnBrk="1" hangingPunct="1"/>
              <a:t>15</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1434256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FA145BC4-CE35-FAA8-2270-9077549505B8}"/>
              </a:ext>
            </a:extLst>
          </p:cNvPr>
          <p:cNvSpPr>
            <a:spLocks noGrp="1" noRot="1" noChangeAspect="1" noChangeArrowheads="1" noTextEdit="1"/>
          </p:cNvSpPr>
          <p:nvPr>
            <p:ph type="sldImg"/>
          </p:nvPr>
        </p:nvSpPr>
        <p:spPr>
          <a:ln/>
        </p:spPr>
      </p:sp>
      <p:sp>
        <p:nvSpPr>
          <p:cNvPr id="29699" name="备注占位符 2">
            <a:extLst>
              <a:ext uri="{FF2B5EF4-FFF2-40B4-BE49-F238E27FC236}">
                <a16:creationId xmlns:a16="http://schemas.microsoft.com/office/drawing/2014/main" id="{FB69D46B-E498-213D-898C-454414F265A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effectLst/>
                <a:latin typeface="LinLibertineT"/>
              </a:rPr>
              <a:t>The last is the length distribution, which can indicate the travel distance of users’ motions, and </a:t>
            </a:r>
            <a:r>
              <a:rPr lang="en-US" sz="1200" b="0" dirty="0">
                <a:effectLst/>
                <a:latin typeface="+mn-lt"/>
                <a:cs typeface="Times New Roman" panose="02020603050405020304" pitchFamily="18" charset="0"/>
              </a:rPr>
              <a:t>s</a:t>
            </a:r>
            <a:r>
              <a:rPr lang="en-US" altLang="zh-CN" sz="1200" b="0" dirty="0">
                <a:latin typeface="+mn-lt"/>
                <a:cs typeface="Times New Roman" panose="02020603050405020304" pitchFamily="18" charset="0"/>
              </a:rPr>
              <a:t>erves as the deterministic constraint to terminate the synthesis.</a:t>
            </a:r>
          </a:p>
          <a:p>
            <a:endParaRPr lang="en-US" altLang="zh-CN" i="0" dirty="0"/>
          </a:p>
        </p:txBody>
      </p:sp>
      <p:sp>
        <p:nvSpPr>
          <p:cNvPr id="29700" name="灯片编号占位符 3">
            <a:extLst>
              <a:ext uri="{FF2B5EF4-FFF2-40B4-BE49-F238E27FC236}">
                <a16:creationId xmlns:a16="http://schemas.microsoft.com/office/drawing/2014/main" id="{0564EC4F-6880-88BB-1593-EB2C2AA8A20F}"/>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84AEE682-33D5-4B33-967A-BE15C5E0C26F}" type="slidenum">
              <a:rPr lang="zh-CN" altLang="en-US" sz="1200" b="0">
                <a:solidFill>
                  <a:srgbClr val="000000"/>
                </a:solidFill>
                <a:latin typeface="宋体" panose="02010600030101010101" pitchFamily="2" charset="-122"/>
              </a:rPr>
              <a:pPr algn="r" eaLnBrk="1" hangingPunct="1"/>
              <a:t>16</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3916729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FA145BC4-CE35-FAA8-2270-9077549505B8}"/>
              </a:ext>
            </a:extLst>
          </p:cNvPr>
          <p:cNvSpPr>
            <a:spLocks noGrp="1" noRot="1" noChangeAspect="1" noChangeArrowheads="1" noTextEdit="1"/>
          </p:cNvSpPr>
          <p:nvPr>
            <p:ph type="sldImg"/>
          </p:nvPr>
        </p:nvSpPr>
        <p:spPr>
          <a:ln/>
        </p:spPr>
      </p:sp>
      <p:sp>
        <p:nvSpPr>
          <p:cNvPr id="29699" name="备注占位符 2">
            <a:extLst>
              <a:ext uri="{FF2B5EF4-FFF2-40B4-BE49-F238E27FC236}">
                <a16:creationId xmlns:a16="http://schemas.microsoft.com/office/drawing/2014/main" id="{FB69D46B-E498-213D-898C-454414F265A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i="0" dirty="0"/>
              <a:t>And the data curator collects all the features from each user, and aggregates them to estimate the length distribution as well as the transition distribution, and use them to generate new trajectories. </a:t>
            </a:r>
          </a:p>
          <a:p>
            <a:endParaRPr lang="en-US" altLang="zh-CN" i="0" dirty="0"/>
          </a:p>
          <a:p>
            <a:r>
              <a:rPr lang="zh-CN" altLang="en-US" i="0" dirty="0"/>
              <a:t>点击</a:t>
            </a:r>
            <a:endParaRPr lang="en-US" altLang="zh-CN" i="0" dirty="0"/>
          </a:p>
          <a:p>
            <a:r>
              <a:rPr lang="en-US" altLang="zh-CN" i="0" dirty="0"/>
              <a:t>So the core of </a:t>
            </a:r>
            <a:r>
              <a:rPr lang="en-US" altLang="zh-CN" i="0" dirty="0" err="1"/>
              <a:t>LDPTrace</a:t>
            </a:r>
            <a:r>
              <a:rPr lang="en-US" altLang="zh-CN" i="0" dirty="0"/>
              <a:t> is to effectively collect the key features of trajectories, next I will show you how to estimate these features under local differential privacy.</a:t>
            </a:r>
          </a:p>
        </p:txBody>
      </p:sp>
      <p:sp>
        <p:nvSpPr>
          <p:cNvPr id="29700" name="灯片编号占位符 3">
            <a:extLst>
              <a:ext uri="{FF2B5EF4-FFF2-40B4-BE49-F238E27FC236}">
                <a16:creationId xmlns:a16="http://schemas.microsoft.com/office/drawing/2014/main" id="{0564EC4F-6880-88BB-1593-EB2C2AA8A20F}"/>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84AEE682-33D5-4B33-967A-BE15C5E0C26F}" type="slidenum">
              <a:rPr lang="zh-CN" altLang="en-US" sz="1200" b="0">
                <a:solidFill>
                  <a:srgbClr val="000000"/>
                </a:solidFill>
                <a:latin typeface="宋体" panose="02010600030101010101" pitchFamily="2" charset="-122"/>
              </a:rPr>
              <a:pPr algn="r" eaLnBrk="1" hangingPunct="1"/>
              <a:t>17</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806363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0AB8A214-0E7E-3043-97DB-CA415CB00207}"/>
              </a:ext>
            </a:extLst>
          </p:cNvPr>
          <p:cNvSpPr>
            <a:spLocks noGrp="1" noRot="1" noChangeAspect="1" noChangeArrowheads="1" noTextEdit="1"/>
          </p:cNvSpPr>
          <p:nvPr>
            <p:ph type="sldImg"/>
          </p:nvPr>
        </p:nvSpPr>
        <p:spPr>
          <a:ln/>
        </p:spPr>
      </p:sp>
      <p:sp>
        <p:nvSpPr>
          <p:cNvPr id="33795" name="备注占位符 2">
            <a:extLst>
              <a:ext uri="{FF2B5EF4-FFF2-40B4-BE49-F238E27FC236}">
                <a16:creationId xmlns:a16="http://schemas.microsoft.com/office/drawing/2014/main" id="{302AA304-C282-4FEE-E07A-30E2F96CA2A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First, for trajectory length estimation, we perturb the trajectory length locally and report them with </a:t>
            </a:r>
            <a:r>
              <a:rPr lang="en-US" altLang="zh-CN" sz="1200" dirty="0">
                <a:solidFill>
                  <a:srgbClr val="103CC9"/>
                </a:solidFill>
                <a:latin typeface="+mn-lt"/>
                <a:ea typeface="SimHei" panose="02010609060101010101" pitchFamily="49" charset="-122"/>
              </a:rPr>
              <a:t>optimized unary encoding, which is a popular </a:t>
            </a:r>
            <a:r>
              <a:rPr lang="en-US" altLang="zh-CN" sz="1200" b="0" dirty="0">
                <a:latin typeface="+mn-lt"/>
                <a:ea typeface="黑体" panose="02010609060101010101" pitchFamily="49" charset="-122"/>
              </a:rPr>
              <a:t>LDP protocol for </a:t>
            </a:r>
            <a:r>
              <a:rPr lang="en-US" altLang="zh-CN" sz="1200" b="0" dirty="0">
                <a:solidFill>
                  <a:srgbClr val="C00000"/>
                </a:solidFill>
                <a:latin typeface="+mn-lt"/>
                <a:ea typeface="黑体" panose="02010609060101010101" pitchFamily="49" charset="-122"/>
              </a:rPr>
              <a:t>frequency estimation.</a:t>
            </a:r>
          </a:p>
          <a:p>
            <a:endParaRPr lang="en-US" altLang="zh-CN" sz="1200" b="0" dirty="0">
              <a:solidFill>
                <a:srgbClr val="C00000"/>
              </a:solidFill>
              <a:latin typeface="+mn-lt"/>
              <a:ea typeface="黑体" panose="02010609060101010101" pitchFamily="49" charset="-122"/>
            </a:endParaRPr>
          </a:p>
          <a:p>
            <a:endParaRPr lang="en-US" altLang="zh-CN" sz="1200" b="0" dirty="0">
              <a:solidFill>
                <a:srgbClr val="C00000"/>
              </a:solidFill>
              <a:latin typeface="+mn-lt"/>
              <a:ea typeface="黑体" panose="02010609060101010101" pitchFamily="49" charset="-122"/>
            </a:endParaRPr>
          </a:p>
          <a:p>
            <a:r>
              <a:rPr lang="zh-CN" altLang="en-US" sz="1200" b="0" dirty="0">
                <a:solidFill>
                  <a:srgbClr val="C00000"/>
                </a:solidFill>
                <a:latin typeface="+mn-lt"/>
                <a:ea typeface="黑体" panose="02010609060101010101" pitchFamily="49" charset="-122"/>
              </a:rPr>
              <a:t>点击</a:t>
            </a:r>
            <a:endParaRPr lang="en-US" altLang="zh-CN" sz="1200" b="0" dirty="0">
              <a:solidFill>
                <a:srgbClr val="C00000"/>
              </a:solidFill>
              <a:latin typeface="+mn-lt"/>
              <a:ea typeface="黑体" panose="02010609060101010101" pitchFamily="49" charset="-122"/>
            </a:endParaRPr>
          </a:p>
          <a:p>
            <a:r>
              <a:rPr lang="en-US" altLang="zh-CN" sz="1200" b="0" dirty="0">
                <a:solidFill>
                  <a:srgbClr val="C00000"/>
                </a:solidFill>
                <a:latin typeface="+mn-lt"/>
                <a:ea typeface="黑体" panose="02010609060101010101" pitchFamily="49" charset="-122"/>
              </a:rPr>
              <a:t>After all the perturbed length has been collected by data </a:t>
            </a:r>
            <a:r>
              <a:rPr lang="en-US" b="0" i="0" dirty="0">
                <a:solidFill>
                  <a:srgbClr val="F73131"/>
                </a:solidFill>
                <a:effectLst/>
                <a:latin typeface="Arial" panose="020B0604020202020204" pitchFamily="34" charset="0"/>
              </a:rPr>
              <a:t>curator</a:t>
            </a:r>
            <a:r>
              <a:rPr lang="en-US" altLang="zh-CN" sz="1200" b="0" dirty="0">
                <a:solidFill>
                  <a:srgbClr val="C00000"/>
                </a:solidFill>
                <a:latin typeface="+mn-lt"/>
                <a:ea typeface="黑体" panose="02010609060101010101" pitchFamily="49" charset="-122"/>
              </a:rPr>
              <a:t>, we aggregate them to estimate the distribution according to its probabilities.</a:t>
            </a:r>
            <a:endParaRPr lang="en-US" altLang="zh-CN" dirty="0"/>
          </a:p>
        </p:txBody>
      </p:sp>
      <p:sp>
        <p:nvSpPr>
          <p:cNvPr id="33796" name="灯片编号占位符 3">
            <a:extLst>
              <a:ext uri="{FF2B5EF4-FFF2-40B4-BE49-F238E27FC236}">
                <a16:creationId xmlns:a16="http://schemas.microsoft.com/office/drawing/2014/main" id="{947DF93A-42BA-6986-BF34-9D746EDA9496}"/>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4B883E00-D7BE-47C6-83E8-8112EC96BE8D}" type="slidenum">
              <a:rPr lang="zh-CN" altLang="en-US" sz="1200" b="0">
                <a:solidFill>
                  <a:srgbClr val="000000"/>
                </a:solidFill>
                <a:latin typeface="宋体" panose="02010600030101010101" pitchFamily="2" charset="-122"/>
              </a:rPr>
              <a:pPr algn="r" eaLnBrk="1" hangingPunct="1"/>
              <a:t>18</a:t>
            </a:fld>
            <a:endParaRPr lang="en-US" altLang="zh-CN" sz="1200" b="0">
              <a:solidFill>
                <a:srgbClr val="000000"/>
              </a:solidFill>
              <a:latin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0AB8A214-0E7E-3043-97DB-CA415CB00207}"/>
              </a:ext>
            </a:extLst>
          </p:cNvPr>
          <p:cNvSpPr>
            <a:spLocks noGrp="1" noRot="1" noChangeAspect="1" noChangeArrowheads="1" noTextEdit="1"/>
          </p:cNvSpPr>
          <p:nvPr>
            <p:ph type="sldImg"/>
          </p:nvPr>
        </p:nvSpPr>
        <p:spPr>
          <a:ln/>
        </p:spPr>
      </p:sp>
      <p:sp>
        <p:nvSpPr>
          <p:cNvPr id="33795" name="备注占位符 2">
            <a:extLst>
              <a:ext uri="{FF2B5EF4-FFF2-40B4-BE49-F238E27FC236}">
                <a16:creationId xmlns:a16="http://schemas.microsoft.com/office/drawing/2014/main" id="{302AA304-C282-4FEE-E07A-30E2F96CA2A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For mobility estimation, we model the transitions of each trajectory with one-order Markov chain and report them to data curator with </a:t>
            </a:r>
            <a:r>
              <a:rPr lang="en-US" altLang="zh-CN" sz="1200" dirty="0">
                <a:solidFill>
                  <a:srgbClr val="103CC9"/>
                </a:solidFill>
                <a:latin typeface="+mn-lt"/>
                <a:ea typeface="SimHei" panose="02010609060101010101" pitchFamily="49" charset="-122"/>
              </a:rPr>
              <a:t>optimized unary encoding. </a:t>
            </a:r>
            <a:r>
              <a:rPr lang="zh-CN" altLang="en-US" sz="1200" dirty="0">
                <a:solidFill>
                  <a:srgbClr val="103CC9"/>
                </a:solidFill>
                <a:latin typeface="+mn-lt"/>
                <a:ea typeface="SimHei" panose="02010609060101010101" pitchFamily="49" charset="-122"/>
              </a:rPr>
              <a:t>点击</a:t>
            </a:r>
            <a:endParaRPr lang="en-US" altLang="zh-CN" sz="1200" dirty="0">
              <a:solidFill>
                <a:srgbClr val="103CC9"/>
              </a:solidFill>
              <a:latin typeface="+mn-lt"/>
              <a:ea typeface="SimHei" panose="02010609060101010101" pitchFamily="49" charset="-122"/>
            </a:endParaRPr>
          </a:p>
          <a:p>
            <a:endParaRPr lang="en-US" altLang="zh-CN" sz="1200" dirty="0">
              <a:solidFill>
                <a:srgbClr val="103CC9"/>
              </a:solidFill>
              <a:latin typeface="+mn-lt"/>
              <a:ea typeface="SimHei" panose="02010609060101010101" pitchFamily="49" charset="-122"/>
            </a:endParaRPr>
          </a:p>
          <a:p>
            <a:r>
              <a:rPr lang="zh-CN" altLang="en-US" sz="1200" dirty="0">
                <a:solidFill>
                  <a:srgbClr val="103CC9"/>
                </a:solidFill>
                <a:latin typeface="+mn-lt"/>
                <a:ea typeface="SimHei" panose="02010609060101010101" pitchFamily="49" charset="-122"/>
              </a:rPr>
              <a:t>点击</a:t>
            </a:r>
            <a:endParaRPr lang="en-US" altLang="zh-CN" sz="1200" dirty="0">
              <a:solidFill>
                <a:srgbClr val="103CC9"/>
              </a:solidFill>
              <a:latin typeface="+mn-lt"/>
              <a:ea typeface="SimHei" panose="02010609060101010101" pitchFamily="49" charset="-122"/>
            </a:endParaRPr>
          </a:p>
          <a:p>
            <a:r>
              <a:rPr lang="en-US" altLang="zh-CN" sz="1200" dirty="0">
                <a:solidFill>
                  <a:srgbClr val="103CC9"/>
                </a:solidFill>
                <a:latin typeface="+mn-lt"/>
                <a:ea typeface="SimHei" panose="02010609060101010101" pitchFamily="49" charset="-122"/>
              </a:rPr>
              <a:t>The question is that how to select proper report times. If each user report transition information too many times, the privacy budge for each transition</a:t>
            </a:r>
            <a:r>
              <a:rPr lang="zh-CN" altLang="en-US" sz="1200" dirty="0">
                <a:solidFill>
                  <a:srgbClr val="103CC9"/>
                </a:solidFill>
                <a:latin typeface="+mn-lt"/>
                <a:ea typeface="SimHei" panose="02010609060101010101" pitchFamily="49" charset="-122"/>
              </a:rPr>
              <a:t> </a:t>
            </a:r>
            <a:r>
              <a:rPr lang="en-US" altLang="zh-CN" sz="1200" dirty="0">
                <a:solidFill>
                  <a:srgbClr val="103CC9"/>
                </a:solidFill>
                <a:latin typeface="+mn-lt"/>
                <a:ea typeface="SimHei" panose="02010609060101010101" pitchFamily="49" charset="-122"/>
              </a:rPr>
              <a:t>would be small, which would lead to large noise</a:t>
            </a:r>
            <a:r>
              <a:rPr lang="zh-CN" altLang="en-US" sz="1200" dirty="0">
                <a:solidFill>
                  <a:srgbClr val="103CC9"/>
                </a:solidFill>
                <a:latin typeface="+mn-lt"/>
                <a:ea typeface="SimHei" panose="02010609060101010101" pitchFamily="49" charset="-122"/>
              </a:rPr>
              <a:t>（点击）</a:t>
            </a:r>
            <a:r>
              <a:rPr lang="en-US" altLang="zh-CN" sz="1200" dirty="0">
                <a:solidFill>
                  <a:srgbClr val="103CC9"/>
                </a:solidFill>
                <a:latin typeface="+mn-lt"/>
                <a:ea typeface="SimHei" panose="02010609060101010101" pitchFamily="49" charset="-122"/>
              </a:rPr>
              <a:t>. On the other hand, if the report times are too few, the estimation bias would be dominated</a:t>
            </a:r>
            <a:r>
              <a:rPr lang="zh-CN" altLang="en-US" sz="1200" dirty="0">
                <a:solidFill>
                  <a:srgbClr val="103CC9"/>
                </a:solidFill>
                <a:latin typeface="+mn-lt"/>
                <a:ea typeface="SimHei" panose="02010609060101010101" pitchFamily="49" charset="-122"/>
              </a:rPr>
              <a:t> （点击）</a:t>
            </a:r>
            <a:r>
              <a:rPr lang="en-US" altLang="zh-CN" sz="1200" dirty="0">
                <a:solidFill>
                  <a:srgbClr val="103CC9"/>
                </a:solidFill>
                <a:latin typeface="+mn-lt"/>
                <a:ea typeface="SimHei" panose="02010609060101010101" pitchFamily="49" charset="-122"/>
              </a:rPr>
              <a:t>. So there is a trade-off between small estimation bias and small perturb noise. </a:t>
            </a:r>
          </a:p>
          <a:p>
            <a:endParaRPr lang="en-US" altLang="zh-CN" sz="1200" dirty="0">
              <a:solidFill>
                <a:srgbClr val="103CC9"/>
              </a:solidFill>
              <a:latin typeface="+mn-lt"/>
              <a:ea typeface="SimHei" panose="02010609060101010101" pitchFamily="49" charset="-122"/>
            </a:endParaRPr>
          </a:p>
          <a:p>
            <a:r>
              <a:rPr lang="zh-CN" altLang="en-US" sz="1200" dirty="0">
                <a:solidFill>
                  <a:srgbClr val="103CC9"/>
                </a:solidFill>
                <a:latin typeface="+mn-lt"/>
                <a:ea typeface="SimHei" panose="02010609060101010101" pitchFamily="49" charset="-122"/>
              </a:rPr>
              <a:t>点击</a:t>
            </a:r>
            <a:endParaRPr lang="en-US" altLang="zh-CN" sz="1200" dirty="0">
              <a:solidFill>
                <a:srgbClr val="103CC9"/>
              </a:solidFill>
              <a:latin typeface="+mn-lt"/>
              <a:ea typeface="SimHei" panose="02010609060101010101" pitchFamily="49"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rgbClr val="103CC9"/>
                </a:solidFill>
                <a:latin typeface="+mn-lt"/>
                <a:ea typeface="SimHei" panose="02010609060101010101" pitchFamily="49" charset="-122"/>
              </a:rPr>
              <a:t>We tackle this problem by using the k-</a:t>
            </a:r>
            <a:r>
              <a:rPr lang="en-US" altLang="zh-CN" sz="1200" dirty="0" err="1">
                <a:solidFill>
                  <a:srgbClr val="103CC9"/>
                </a:solidFill>
                <a:latin typeface="+mn-lt"/>
                <a:ea typeface="SimHei" panose="02010609060101010101" pitchFamily="49" charset="-122"/>
              </a:rPr>
              <a:t>th</a:t>
            </a:r>
            <a:r>
              <a:rPr lang="en-US" altLang="zh-CN" sz="1200" dirty="0">
                <a:solidFill>
                  <a:srgbClr val="103CC9"/>
                </a:solidFill>
                <a:latin typeface="+mn-lt"/>
                <a:ea typeface="SimHei" panose="02010609060101010101" pitchFamily="49" charset="-122"/>
              </a:rPr>
              <a:t> quantile of estimated length distribution, the optimal k should balance the noise error as well as the estimation errors. (</a:t>
            </a:r>
            <a:r>
              <a:rPr lang="en-US" sz="1800" dirty="0">
                <a:effectLst/>
                <a:latin typeface="LinLibertineT"/>
              </a:rPr>
              <a:t>power-law distribution)</a:t>
            </a:r>
            <a:endParaRPr lang="en-US" dirty="0"/>
          </a:p>
          <a:p>
            <a:endParaRPr lang="en-US" altLang="zh-CN" dirty="0"/>
          </a:p>
        </p:txBody>
      </p:sp>
      <p:sp>
        <p:nvSpPr>
          <p:cNvPr id="33796" name="灯片编号占位符 3">
            <a:extLst>
              <a:ext uri="{FF2B5EF4-FFF2-40B4-BE49-F238E27FC236}">
                <a16:creationId xmlns:a16="http://schemas.microsoft.com/office/drawing/2014/main" id="{947DF93A-42BA-6986-BF34-9D746EDA9496}"/>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4B883E00-D7BE-47C6-83E8-8112EC96BE8D}" type="slidenum">
              <a:rPr lang="zh-CN" altLang="en-US" sz="1200" b="0">
                <a:solidFill>
                  <a:srgbClr val="000000"/>
                </a:solidFill>
                <a:latin typeface="宋体" panose="02010600030101010101" pitchFamily="2" charset="-122"/>
              </a:rPr>
              <a:pPr algn="r" eaLnBrk="1" hangingPunct="1"/>
              <a:t>19</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1181061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9CAF4419-8D4B-735D-C62E-CE13F162F3EA}"/>
              </a:ext>
            </a:extLst>
          </p:cNvPr>
          <p:cNvSpPr>
            <a:spLocks noGrp="1" noRot="1" noChangeAspect="1" noChangeArrowheads="1" noTextEdit="1"/>
          </p:cNvSpPr>
          <p:nvPr>
            <p:ph type="sldImg"/>
          </p:nvPr>
        </p:nvSpPr>
        <p:spPr>
          <a:ln/>
        </p:spPr>
      </p:sp>
      <p:sp>
        <p:nvSpPr>
          <p:cNvPr id="9219" name="备注占位符 2">
            <a:extLst>
              <a:ext uri="{FF2B5EF4-FFF2-40B4-BE49-F238E27FC236}">
                <a16:creationId xmlns:a16="http://schemas.microsoft.com/office/drawing/2014/main" id="{ACC728ED-6436-BB13-DE95-90B1252657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First I will introduce the motivation of this work, then provide some basic knowledge and related work, next I will present our method and show experimental results. Finally I will conclude our contributions. </a:t>
            </a:r>
          </a:p>
          <a:p>
            <a:pPr eaLnBrk="1" hangingPunct="1"/>
            <a:endParaRPr lang="en-US" altLang="zh-CN" dirty="0"/>
          </a:p>
        </p:txBody>
      </p:sp>
      <p:sp>
        <p:nvSpPr>
          <p:cNvPr id="9220" name="灯片编号占位符 3">
            <a:extLst>
              <a:ext uri="{FF2B5EF4-FFF2-40B4-BE49-F238E27FC236}">
                <a16:creationId xmlns:a16="http://schemas.microsoft.com/office/drawing/2014/main" id="{27E49A09-36BA-9742-693C-67784485693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66B64237-73CB-4D51-B39D-37574C690FFE}" type="slidenum">
              <a:rPr lang="zh-CN" altLang="en-US" b="0">
                <a:latin typeface="宋体" panose="02010600030101010101" pitchFamily="2" charset="-122"/>
              </a:rPr>
              <a:pPr/>
              <a:t>2</a:t>
            </a:fld>
            <a:endParaRPr lang="en-US" altLang="zh-CN" b="0">
              <a:latin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0AB8A214-0E7E-3043-97DB-CA415CB00207}"/>
              </a:ext>
            </a:extLst>
          </p:cNvPr>
          <p:cNvSpPr>
            <a:spLocks noGrp="1" noRot="1" noChangeAspect="1" noChangeArrowheads="1" noTextEdit="1"/>
          </p:cNvSpPr>
          <p:nvPr>
            <p:ph type="sldImg"/>
          </p:nvPr>
        </p:nvSpPr>
        <p:spPr>
          <a:ln/>
        </p:spPr>
      </p:sp>
      <p:sp>
        <p:nvSpPr>
          <p:cNvPr id="33795" name="备注占位符 2">
            <a:extLst>
              <a:ext uri="{FF2B5EF4-FFF2-40B4-BE49-F238E27FC236}">
                <a16:creationId xmlns:a16="http://schemas.microsoft.com/office/drawing/2014/main" id="{302AA304-C282-4FEE-E07A-30E2F96CA2A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The final component that we would like to model is the beginning and terminated transitions. </a:t>
            </a:r>
          </a:p>
          <a:p>
            <a:endParaRPr lang="en-US" altLang="zh-CN" dirty="0"/>
          </a:p>
          <a:p>
            <a:r>
              <a:rPr lang="en-US" altLang="zh-CN" dirty="0"/>
              <a:t>We separate this from other intra-transitions because them only occur once for each trajectory, and on many situations, they can play an important role to identify users’ information like pickup locations, home/work places, etc.</a:t>
            </a:r>
          </a:p>
          <a:p>
            <a:endParaRPr lang="en-US" altLang="zh-CN" dirty="0"/>
          </a:p>
          <a:p>
            <a:r>
              <a:rPr lang="zh-CN" altLang="en-US" dirty="0"/>
              <a:t>点击</a:t>
            </a:r>
            <a:endParaRPr lang="en-US" altLang="zh-CN" dirty="0"/>
          </a:p>
          <a:p>
            <a:r>
              <a:rPr lang="en-US" altLang="zh-CN" dirty="0"/>
              <a:t>What we do is adding special virtual start/end points for each trajectory, and use them to report the beginning and terminated transitions to form the final trajectory mobility.</a:t>
            </a:r>
          </a:p>
        </p:txBody>
      </p:sp>
      <p:sp>
        <p:nvSpPr>
          <p:cNvPr id="33796" name="灯片编号占位符 3">
            <a:extLst>
              <a:ext uri="{FF2B5EF4-FFF2-40B4-BE49-F238E27FC236}">
                <a16:creationId xmlns:a16="http://schemas.microsoft.com/office/drawing/2014/main" id="{947DF93A-42BA-6986-BF34-9D746EDA9496}"/>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4B883E00-D7BE-47C6-83E8-8112EC96BE8D}" type="slidenum">
              <a:rPr lang="zh-CN" altLang="en-US" sz="1200" b="0">
                <a:solidFill>
                  <a:srgbClr val="000000"/>
                </a:solidFill>
                <a:latin typeface="宋体" panose="02010600030101010101" pitchFamily="2" charset="-122"/>
              </a:rPr>
              <a:pPr algn="r" eaLnBrk="1" hangingPunct="1"/>
              <a:t>20</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2120955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0AB8A214-0E7E-3043-97DB-CA415CB00207}"/>
              </a:ext>
            </a:extLst>
          </p:cNvPr>
          <p:cNvSpPr>
            <a:spLocks noGrp="1" noRot="1" noChangeAspect="1" noChangeArrowheads="1" noTextEdit="1"/>
          </p:cNvSpPr>
          <p:nvPr>
            <p:ph type="sldImg"/>
          </p:nvPr>
        </p:nvSpPr>
        <p:spPr>
          <a:ln/>
        </p:spPr>
      </p:sp>
      <p:sp>
        <p:nvSpPr>
          <p:cNvPr id="33795" name="备注占位符 2">
            <a:extLst>
              <a:ext uri="{FF2B5EF4-FFF2-40B4-BE49-F238E27FC236}">
                <a16:creationId xmlns:a16="http://schemas.microsoft.com/office/drawing/2014/main" id="{302AA304-C282-4FEE-E07A-30E2F96CA2A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And this is the overall synthesis algorithm for </a:t>
            </a:r>
            <a:r>
              <a:rPr lang="en-US" altLang="zh-CN" dirty="0" err="1"/>
              <a:t>LDPTrace</a:t>
            </a:r>
            <a:r>
              <a:rPr lang="en-US" altLang="zh-CN" dirty="0"/>
              <a:t>. </a:t>
            </a:r>
          </a:p>
          <a:p>
            <a:endParaRPr lang="en-US" altLang="zh-CN" dirty="0"/>
          </a:p>
          <a:p>
            <a:r>
              <a:rPr lang="en-US" altLang="zh-CN" dirty="0"/>
              <a:t>As it shows, during synthesis, we first randomly select a target length from length distribution, and sample a start point for virtual start transitions, then iteratively sample the next point according to the learned</a:t>
            </a:r>
            <a:r>
              <a:rPr lang="zh-CN" altLang="en-US" dirty="0"/>
              <a:t> </a:t>
            </a:r>
            <a:r>
              <a:rPr lang="en-US" altLang="zh-CN" dirty="0"/>
              <a:t>transition distribution until it reach the target length or virtual end point.</a:t>
            </a:r>
          </a:p>
        </p:txBody>
      </p:sp>
      <p:sp>
        <p:nvSpPr>
          <p:cNvPr id="33796" name="灯片编号占位符 3">
            <a:extLst>
              <a:ext uri="{FF2B5EF4-FFF2-40B4-BE49-F238E27FC236}">
                <a16:creationId xmlns:a16="http://schemas.microsoft.com/office/drawing/2014/main" id="{947DF93A-42BA-6986-BF34-9D746EDA9496}"/>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4B883E00-D7BE-47C6-83E8-8112EC96BE8D}" type="slidenum">
              <a:rPr lang="zh-CN" altLang="en-US" sz="1200" b="0">
                <a:solidFill>
                  <a:srgbClr val="000000"/>
                </a:solidFill>
                <a:latin typeface="宋体" panose="02010600030101010101" pitchFamily="2" charset="-122"/>
              </a:rPr>
              <a:pPr algn="r" eaLnBrk="1" hangingPunct="1"/>
              <a:t>21</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2728683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255B398B-EDE4-A0AF-7357-763E1FB0E51D}"/>
              </a:ext>
            </a:extLst>
          </p:cNvPr>
          <p:cNvSpPr>
            <a:spLocks noGrp="1" noRot="1" noChangeAspect="1" noChangeArrowheads="1" noTextEdit="1"/>
          </p:cNvSpPr>
          <p:nvPr>
            <p:ph type="sldImg"/>
          </p:nvPr>
        </p:nvSpPr>
        <p:spPr>
          <a:ln/>
        </p:spPr>
      </p:sp>
      <p:sp>
        <p:nvSpPr>
          <p:cNvPr id="35843" name="备注占位符 2">
            <a:extLst>
              <a:ext uri="{FF2B5EF4-FFF2-40B4-BE49-F238E27FC236}">
                <a16:creationId xmlns:a16="http://schemas.microsoft.com/office/drawing/2014/main" id="{90087346-0B7C-11A3-3CB7-A03F5870F8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Here, we analyze the experimental results.</a:t>
            </a:r>
            <a:endParaRPr lang="zh-CN" altLang="en-US" dirty="0"/>
          </a:p>
          <a:p>
            <a:pPr eaLnBrk="1" hangingPunct="1"/>
            <a:endParaRPr lang="zh-CN" altLang="en-US" dirty="0"/>
          </a:p>
        </p:txBody>
      </p:sp>
      <p:sp>
        <p:nvSpPr>
          <p:cNvPr id="35844" name="灯片编号占位符 3">
            <a:extLst>
              <a:ext uri="{FF2B5EF4-FFF2-40B4-BE49-F238E27FC236}">
                <a16:creationId xmlns:a16="http://schemas.microsoft.com/office/drawing/2014/main" id="{249E4E54-3B53-8D63-16C7-C8D7FB648D2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9B77F61E-81B4-4D09-BCA9-8D259292DC38}" type="slidenum">
              <a:rPr lang="zh-CN" altLang="en-US" b="0">
                <a:latin typeface="宋体" panose="02010600030101010101" pitchFamily="2" charset="-122"/>
              </a:rPr>
              <a:pPr/>
              <a:t>22</a:t>
            </a:fld>
            <a:endParaRPr lang="en-US" altLang="zh-CN" b="0">
              <a:latin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D719DFB8-90F6-4A50-497C-7B0306AF43BB}"/>
              </a:ext>
            </a:extLst>
          </p:cNvPr>
          <p:cNvSpPr>
            <a:spLocks noGrp="1" noRot="1" noChangeAspect="1" noChangeArrowheads="1" noTextEdit="1"/>
          </p:cNvSpPr>
          <p:nvPr>
            <p:ph type="sldImg"/>
          </p:nvPr>
        </p:nvSpPr>
        <p:spPr>
          <a:ln/>
        </p:spPr>
      </p:sp>
      <p:sp>
        <p:nvSpPr>
          <p:cNvPr id="37891" name="备注占位符 2">
            <a:extLst>
              <a:ext uri="{FF2B5EF4-FFF2-40B4-BE49-F238E27FC236}">
                <a16:creationId xmlns:a16="http://schemas.microsoft.com/office/drawing/2014/main" id="{614CE6EA-C18F-3288-31C9-1586F7082B2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We use two synthesized datasets and two </a:t>
            </a:r>
            <a:r>
              <a:rPr lang="en-US" altLang="zh-CN" sz="1200" b="0" dirty="0"/>
              <a:t>real-world datasets to evaluate performance.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t>First, we evaluate utility in three aspects: global level, trajectory level and semantic level. Each level has serval spatial metrics that can comprehensively evaluate the performance of synthetic trajectories.</a:t>
            </a:r>
          </a:p>
          <a:p>
            <a:endParaRPr lang="en-US" altLang="zh-CN" dirty="0"/>
          </a:p>
          <a:p>
            <a:endParaRPr lang="en-US" altLang="zh-CN" dirty="0"/>
          </a:p>
        </p:txBody>
      </p:sp>
      <p:sp>
        <p:nvSpPr>
          <p:cNvPr id="37892" name="灯片编号占位符 3">
            <a:extLst>
              <a:ext uri="{FF2B5EF4-FFF2-40B4-BE49-F238E27FC236}">
                <a16:creationId xmlns:a16="http://schemas.microsoft.com/office/drawing/2014/main" id="{963DCA27-B84C-F45D-EE3F-6A7EE7BBE474}"/>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4B0E36CC-19BF-48F7-914A-5AE8CA61067A}" type="slidenum">
              <a:rPr lang="zh-CN" altLang="en-US" sz="1200" b="0">
                <a:solidFill>
                  <a:srgbClr val="000000"/>
                </a:solidFill>
                <a:latin typeface="宋体" panose="02010600030101010101" pitchFamily="2" charset="-122"/>
              </a:rPr>
              <a:pPr algn="r" eaLnBrk="1" hangingPunct="1"/>
              <a:t>23</a:t>
            </a:fld>
            <a:endParaRPr lang="en-US" altLang="zh-CN" sz="1200" b="0">
              <a:solidFill>
                <a:srgbClr val="000000"/>
              </a:solidFill>
              <a:latin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D719DFB8-90F6-4A50-497C-7B0306AF43BB}"/>
              </a:ext>
            </a:extLst>
          </p:cNvPr>
          <p:cNvSpPr>
            <a:spLocks noGrp="1" noRot="1" noChangeAspect="1" noChangeArrowheads="1" noTextEdit="1"/>
          </p:cNvSpPr>
          <p:nvPr>
            <p:ph type="sldImg"/>
          </p:nvPr>
        </p:nvSpPr>
        <p:spPr>
          <a:ln/>
        </p:spPr>
      </p:sp>
      <p:sp>
        <p:nvSpPr>
          <p:cNvPr id="37891" name="备注占位符 2">
            <a:extLst>
              <a:ext uri="{FF2B5EF4-FFF2-40B4-BE49-F238E27FC236}">
                <a16:creationId xmlns:a16="http://schemas.microsoft.com/office/drawing/2014/main" id="{614CE6EA-C18F-3288-31C9-1586F7082B2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t>As shown in this table, </a:t>
            </a:r>
            <a:r>
              <a:rPr lang="zh-CN" altLang="en-US" sz="1200" b="0" dirty="0"/>
              <a:t>点击 </a:t>
            </a:r>
            <a:r>
              <a:rPr lang="en-US" altLang="zh-CN" sz="1200" b="0" dirty="0"/>
              <a:t>under any metrics and privacy budget, our method greatly outperforms the baseline in all metrics across all datasets.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t>This is especially true for global level and semantic level, since our method is able to capture the global spatial information while the baseline is perturbed locally and cannot model the global distribution.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t>不需要了</a:t>
            </a:r>
            <a:endParaRPr lang="en-US" altLang="zh-CN"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t> but, many  spatial tasks are based on global spatial utilities, such as range query, hotspot detection and pattern discovery. So it is very important to preserve these features in </a:t>
            </a:r>
            <a:r>
              <a:rPr lang="en-US" altLang="zh-CN" sz="1200" b="0" dirty="0" err="1"/>
              <a:t>synthstic</a:t>
            </a:r>
            <a:r>
              <a:rPr lang="en-US" altLang="zh-CN" sz="1200" b="0" dirty="0"/>
              <a:t> trajectories.</a:t>
            </a:r>
          </a:p>
          <a:p>
            <a:endParaRPr lang="en-US" altLang="zh-CN" dirty="0"/>
          </a:p>
        </p:txBody>
      </p:sp>
      <p:sp>
        <p:nvSpPr>
          <p:cNvPr id="37892" name="灯片编号占位符 3">
            <a:extLst>
              <a:ext uri="{FF2B5EF4-FFF2-40B4-BE49-F238E27FC236}">
                <a16:creationId xmlns:a16="http://schemas.microsoft.com/office/drawing/2014/main" id="{963DCA27-B84C-F45D-EE3F-6A7EE7BBE474}"/>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4B0E36CC-19BF-48F7-914A-5AE8CA61067A}" type="slidenum">
              <a:rPr lang="zh-CN" altLang="en-US" sz="1200" b="0">
                <a:solidFill>
                  <a:srgbClr val="000000"/>
                </a:solidFill>
                <a:latin typeface="宋体" panose="02010600030101010101" pitchFamily="2" charset="-122"/>
              </a:rPr>
              <a:pPr algn="r" eaLnBrk="1" hangingPunct="1"/>
              <a:t>24</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2083581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D719DFB8-90F6-4A50-497C-7B0306AF43BB}"/>
              </a:ext>
            </a:extLst>
          </p:cNvPr>
          <p:cNvSpPr>
            <a:spLocks noGrp="1" noRot="1" noChangeAspect="1" noChangeArrowheads="1" noTextEdit="1"/>
          </p:cNvSpPr>
          <p:nvPr>
            <p:ph type="sldImg"/>
          </p:nvPr>
        </p:nvSpPr>
        <p:spPr>
          <a:ln/>
        </p:spPr>
      </p:sp>
      <p:sp>
        <p:nvSpPr>
          <p:cNvPr id="37891" name="备注占位符 2">
            <a:extLst>
              <a:ext uri="{FF2B5EF4-FFF2-40B4-BE49-F238E27FC236}">
                <a16:creationId xmlns:a16="http://schemas.microsoft.com/office/drawing/2014/main" id="{614CE6EA-C18F-3288-31C9-1586F7082B2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Then we evaluate the efficiency of </a:t>
            </a:r>
            <a:r>
              <a:rPr lang="en-US" altLang="zh-CN" dirty="0" err="1"/>
              <a:t>LDPTrace</a:t>
            </a:r>
            <a:r>
              <a:rPr lang="en-US" altLang="zh-CN" dirty="0"/>
              <a:t>. </a:t>
            </a:r>
          </a:p>
          <a:p>
            <a:endParaRPr lang="en-US" altLang="zh-CN" dirty="0"/>
          </a:p>
          <a:p>
            <a:r>
              <a:rPr lang="en-US" altLang="zh-CN" dirty="0"/>
              <a:t>We split the computation on user side and data curator side. Since our method only need to perturb to key features instead of every locations, it is much more efficient than previous </a:t>
            </a:r>
            <a:r>
              <a:rPr lang="en-US" altLang="zh-CN" dirty="0" err="1"/>
              <a:t>method.di</a:t>
            </a:r>
            <a:r>
              <a:rPr lang="en-US" altLang="zh-CN" dirty="0"/>
              <a:t> </a:t>
            </a:r>
            <a:r>
              <a:rPr lang="zh-CN" altLang="en-US" dirty="0"/>
              <a:t>点击</a:t>
            </a:r>
            <a:r>
              <a:rPr lang="en-US" altLang="zh-CN" dirty="0"/>
              <a:t>In fact, </a:t>
            </a:r>
            <a:r>
              <a:rPr lang="en-US" altLang="zh-CN" dirty="0" err="1"/>
              <a:t>LDPTrace</a:t>
            </a:r>
            <a:r>
              <a:rPr lang="en-US" altLang="zh-CN" dirty="0"/>
              <a:t> has two orders of magnitude efficiency </a:t>
            </a:r>
            <a:r>
              <a:rPr lang="en-US" altLang="zh-CN" sz="1200" b="0" dirty="0"/>
              <a:t>improvement compared to the baseline method.</a:t>
            </a:r>
            <a:endParaRPr lang="en-US" altLang="zh-CN" dirty="0"/>
          </a:p>
        </p:txBody>
      </p:sp>
      <p:sp>
        <p:nvSpPr>
          <p:cNvPr id="37892" name="灯片编号占位符 3">
            <a:extLst>
              <a:ext uri="{FF2B5EF4-FFF2-40B4-BE49-F238E27FC236}">
                <a16:creationId xmlns:a16="http://schemas.microsoft.com/office/drawing/2014/main" id="{963DCA27-B84C-F45D-EE3F-6A7EE7BBE474}"/>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4B0E36CC-19BF-48F7-914A-5AE8CA61067A}" type="slidenum">
              <a:rPr lang="zh-CN" altLang="en-US" sz="1200" b="0">
                <a:solidFill>
                  <a:srgbClr val="000000"/>
                </a:solidFill>
                <a:latin typeface="宋体" panose="02010600030101010101" pitchFamily="2" charset="-122"/>
              </a:rPr>
              <a:pPr algn="r" eaLnBrk="1" hangingPunct="1"/>
              <a:t>25</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1320856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D719DFB8-90F6-4A50-497C-7B0306AF43B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7891" name="备注占位符 2">
                <a:extLst>
                  <a:ext uri="{FF2B5EF4-FFF2-40B4-BE49-F238E27FC236}">
                    <a16:creationId xmlns:a16="http://schemas.microsoft.com/office/drawing/2014/main" id="{614CE6EA-C18F-3288-31C9-1586F7082B22}"/>
                  </a:ext>
                </a:extLst>
              </p:cNvPr>
              <p:cNvSpPr>
                <a:spLocks noGrp="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t>And we also find that our synthesized trajectories are robust to various attacks. We test it with two </a:t>
                </a:r>
                <a:r>
                  <a:rPr lang="en-US" altLang="zh-CN" sz="1200" b="0" dirty="0" err="1"/>
                  <a:t>pupular</a:t>
                </a:r>
                <a:r>
                  <a:rPr lang="en-US" altLang="zh-CN" sz="1200" b="0" dirty="0"/>
                  <a:t> location-based attacks.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t>The first is </a:t>
                </a:r>
                <a:r>
                  <a:rPr lang="en-US" altLang="zh-CN" sz="1200" b="0" dirty="0">
                    <a:solidFill>
                      <a:srgbClr val="C00000"/>
                    </a:solidFill>
                  </a:rPr>
                  <a:t>re-identification attack. The attackers</a:t>
                </a:r>
                <a:r>
                  <a:rPr lang="en-US" altLang="zh-CN" sz="1200" b="0" dirty="0"/>
                  <a:t> use adversary knowledge identify the individua trajectories in the synthetic dataset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solidFill>
                      <a:srgbClr val="C00000"/>
                    </a:solidFill>
                  </a:rPr>
                  <a:t>And the other is outlier attack, which</a:t>
                </a:r>
                <a:r>
                  <a:rPr lang="en-US" altLang="zh-CN" sz="1200" b="0" dirty="0"/>
                  <a:t> aims to detect abnormal trajectories according to lengths and traveling distance.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t>点击</a:t>
                </a:r>
                <a:endParaRPr lang="en-US" altLang="zh-CN"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t>And we find more than 88% trajectories can be successfully protected in re-identification attack, and almost all trajectories can be hidden from outliers. Which is much better than previous method.</a:t>
                </a:r>
              </a:p>
              <a:p>
                <a:endParaRPr lang="en-US" altLang="zh-CN" dirty="0"/>
              </a:p>
            </p:txBody>
          </p:sp>
        </mc:Choice>
        <mc:Fallback xmlns="">
          <p:sp>
            <p:nvSpPr>
              <p:cNvPr id="37891" name="备注占位符 2">
                <a:extLst>
                  <a:ext uri="{FF2B5EF4-FFF2-40B4-BE49-F238E27FC236}">
                    <a16:creationId xmlns:a16="http://schemas.microsoft.com/office/drawing/2014/main" id="{614CE6EA-C18F-3288-31C9-1586F7082B2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t>Across different privacy levels (different parameter</a:t>
                </a:r>
                <a:r>
                  <a:rPr lang="en-US" altLang="zh-CN" sz="1200" b="0" i="0">
                    <a:latin typeface="Cambria Math" panose="02040503050406030204" pitchFamily="18" charset="0"/>
                  </a:rPr>
                  <a:t>𝜅</a:t>
                </a:r>
                <a:r>
                  <a:rPr lang="en-US" altLang="zh-CN" sz="1200" b="0" dirty="0"/>
                  <a:t>), more than 88% trajectories can be successfully protected in re-identification attack, and all trajectories are hidden from outliers.</a:t>
                </a:r>
              </a:p>
              <a:p>
                <a:endParaRPr lang="en-US" altLang="zh-CN" dirty="0"/>
              </a:p>
            </p:txBody>
          </p:sp>
        </mc:Fallback>
      </mc:AlternateContent>
      <p:sp>
        <p:nvSpPr>
          <p:cNvPr id="37892" name="灯片编号占位符 3">
            <a:extLst>
              <a:ext uri="{FF2B5EF4-FFF2-40B4-BE49-F238E27FC236}">
                <a16:creationId xmlns:a16="http://schemas.microsoft.com/office/drawing/2014/main" id="{963DCA27-B84C-F45D-EE3F-6A7EE7BBE474}"/>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4B0E36CC-19BF-48F7-914A-5AE8CA61067A}" type="slidenum">
              <a:rPr lang="zh-CN" altLang="en-US" sz="1200" b="0">
                <a:solidFill>
                  <a:srgbClr val="000000"/>
                </a:solidFill>
                <a:latin typeface="宋体" panose="02010600030101010101" pitchFamily="2" charset="-122"/>
              </a:rPr>
              <a:pPr algn="r" eaLnBrk="1" hangingPunct="1"/>
              <a:t>26</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2786185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6F8717AF-E3BD-E40D-1778-B53C046C635C}"/>
              </a:ext>
            </a:extLst>
          </p:cNvPr>
          <p:cNvSpPr>
            <a:spLocks noGrp="1" noRot="1" noChangeAspect="1" noChangeArrowheads="1" noTextEdit="1"/>
          </p:cNvSpPr>
          <p:nvPr>
            <p:ph type="sldImg"/>
          </p:nvPr>
        </p:nvSpPr>
        <p:spPr>
          <a:ln/>
        </p:spPr>
      </p:sp>
      <p:sp>
        <p:nvSpPr>
          <p:cNvPr id="44035" name="备注占位符 2">
            <a:extLst>
              <a:ext uri="{FF2B5EF4-FFF2-40B4-BE49-F238E27FC236}">
                <a16:creationId xmlns:a16="http://schemas.microsoft.com/office/drawing/2014/main" id="{A3CDF4DE-9525-C498-C1B5-C39BE08B7F3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At last, I conclude our work.</a:t>
            </a:r>
            <a:endParaRPr lang="zh-CN" altLang="en-US" dirty="0"/>
          </a:p>
          <a:p>
            <a:pPr eaLnBrk="1" hangingPunct="1"/>
            <a:endParaRPr lang="zh-CN" altLang="en-US" dirty="0"/>
          </a:p>
        </p:txBody>
      </p:sp>
      <p:sp>
        <p:nvSpPr>
          <p:cNvPr id="44036" name="灯片编号占位符 3">
            <a:extLst>
              <a:ext uri="{FF2B5EF4-FFF2-40B4-BE49-F238E27FC236}">
                <a16:creationId xmlns:a16="http://schemas.microsoft.com/office/drawing/2014/main" id="{2DC7231E-50B0-507F-A4BE-482D1171F5B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D33951E4-4616-45CF-9233-AA557D4A0138}" type="slidenum">
              <a:rPr lang="zh-CN" altLang="en-US" b="0">
                <a:latin typeface="宋体" panose="02010600030101010101" pitchFamily="2" charset="-122"/>
              </a:rPr>
              <a:pPr/>
              <a:t>27</a:t>
            </a:fld>
            <a:endParaRPr lang="en-US" altLang="zh-CN" b="0">
              <a:latin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7913EE5C-74F2-26D7-45CD-9FD5315597E7}"/>
              </a:ext>
            </a:extLst>
          </p:cNvPr>
          <p:cNvSpPr>
            <a:spLocks noGrp="1" noRot="1" noChangeAspect="1" noChangeArrowheads="1" noTextEdit="1"/>
          </p:cNvSpPr>
          <p:nvPr>
            <p:ph type="sldImg"/>
          </p:nvPr>
        </p:nvSpPr>
        <p:spPr>
          <a:ln/>
        </p:spPr>
      </p:sp>
      <p:sp>
        <p:nvSpPr>
          <p:cNvPr id="46083" name="备注占位符 2">
            <a:extLst>
              <a:ext uri="{FF2B5EF4-FFF2-40B4-BE49-F238E27FC236}">
                <a16:creationId xmlns:a16="http://schemas.microsoft.com/office/drawing/2014/main" id="{93A9A258-547B-DE10-E1E2-3EF8E0287A0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We propose the first LDP trajectory synthesis algorithm which can strict satisfy local differential privacy without relying on any external knowledge.</a:t>
            </a:r>
          </a:p>
          <a:p>
            <a:endParaRPr lang="en-US" altLang="zh-CN" dirty="0"/>
          </a:p>
          <a:p>
            <a:r>
              <a:rPr lang="zh-CN" altLang="en-US" dirty="0"/>
              <a:t>点击</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And we propose a neat and effective framework to extract key patterns for generation with very small computational overhead. </a:t>
            </a:r>
            <a:endParaRPr lang="en-US" dirty="0"/>
          </a:p>
          <a:p>
            <a:endParaRPr lang="en-US" altLang="zh-CN" dirty="0"/>
          </a:p>
          <a:p>
            <a:r>
              <a:rPr lang="zh-CN" altLang="en-US" dirty="0"/>
              <a:t>点击</a:t>
            </a:r>
            <a:endParaRPr lang="en-US" altLang="zh-CN" dirty="0"/>
          </a:p>
          <a:p>
            <a:r>
              <a:rPr lang="en-US" altLang="zh-CN" dirty="0"/>
              <a:t>We</a:t>
            </a:r>
            <a:r>
              <a:rPr lang="zh-CN" altLang="en-US" dirty="0"/>
              <a:t> </a:t>
            </a:r>
            <a:r>
              <a:rPr lang="en-US" altLang="zh-CN" dirty="0"/>
              <a:t>also provide the theoretical guarantee to the algorithm complexity, and extensive experiments show that </a:t>
            </a:r>
            <a:r>
              <a:rPr lang="en-US" altLang="zh-CN" dirty="0" err="1"/>
              <a:t>LDPTrace</a:t>
            </a:r>
            <a:r>
              <a:rPr lang="en-US" altLang="zh-CN" dirty="0"/>
              <a:t> outperforms previous methods by a large margin.</a:t>
            </a:r>
          </a:p>
        </p:txBody>
      </p:sp>
      <p:sp>
        <p:nvSpPr>
          <p:cNvPr id="46084" name="灯片编号占位符 3">
            <a:extLst>
              <a:ext uri="{FF2B5EF4-FFF2-40B4-BE49-F238E27FC236}">
                <a16:creationId xmlns:a16="http://schemas.microsoft.com/office/drawing/2014/main" id="{642B03FD-2411-3938-237A-C6EF227B4B21}"/>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5CE598F1-601D-4FFC-B382-1E29905C44A5}" type="slidenum">
              <a:rPr lang="zh-CN" altLang="en-US" sz="1200" b="0">
                <a:solidFill>
                  <a:srgbClr val="000000"/>
                </a:solidFill>
                <a:latin typeface="宋体" panose="02010600030101010101" pitchFamily="2" charset="-122"/>
              </a:rPr>
              <a:pPr algn="r" eaLnBrk="1" hangingPunct="1"/>
              <a:t>28</a:t>
            </a:fld>
            <a:endParaRPr lang="en-US" altLang="zh-CN" sz="1200" b="0">
              <a:solidFill>
                <a:srgbClr val="000000"/>
              </a:solidFill>
              <a:latin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A15D0685-865D-D7A3-0D9D-0F25F9E6C2FD}"/>
              </a:ext>
            </a:extLst>
          </p:cNvPr>
          <p:cNvSpPr>
            <a:spLocks noGrp="1" noRot="1" noChangeAspect="1" noChangeArrowheads="1" noTextEdit="1"/>
          </p:cNvSpPr>
          <p:nvPr>
            <p:ph type="sldImg"/>
          </p:nvPr>
        </p:nvSpPr>
        <p:spPr>
          <a:ln/>
        </p:spPr>
      </p:sp>
      <p:sp>
        <p:nvSpPr>
          <p:cNvPr id="48131" name="备注占位符 2">
            <a:extLst>
              <a:ext uri="{FF2B5EF4-FFF2-40B4-BE49-F238E27FC236}">
                <a16:creationId xmlns:a16="http://schemas.microsoft.com/office/drawing/2014/main" id="{C539B085-19B5-37B4-F741-A82F991719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Thank you for your listening. Our codes and datasets are all available on </a:t>
            </a:r>
            <a:r>
              <a:rPr kumimoji="1" lang="en-US" altLang="zh-CN" dirty="0" err="1"/>
              <a:t>Github</a:t>
            </a:r>
            <a:r>
              <a:rPr kumimoji="1" lang="en-US" altLang="zh-CN" dirty="0"/>
              <a:t>.</a:t>
            </a:r>
            <a:endParaRPr kumimoji="1" lang="zh-CN" altLang="en-US" dirty="0"/>
          </a:p>
          <a:p>
            <a:endParaRPr kumimoji="1" lang="en-US" altLang="zh-CN" dirty="0"/>
          </a:p>
          <a:p>
            <a:r>
              <a:rPr kumimoji="1" lang="en-US" altLang="zh-CN" dirty="0"/>
              <a:t>If you have any question about our work, feel free to contact me.</a:t>
            </a:r>
          </a:p>
          <a:p>
            <a:endParaRPr kumimoji="1" lang="en-US" altLang="zh-CN" dirty="0"/>
          </a:p>
          <a:p>
            <a:r>
              <a:rPr kumimoji="1" lang="en-US" altLang="zh-CN" dirty="0"/>
              <a:t>And hope to see you at poster session.</a:t>
            </a:r>
            <a:endParaRPr kumimoji="1" lang="zh-CN"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dirty="0"/>
          </a:p>
        </p:txBody>
      </p:sp>
      <p:sp>
        <p:nvSpPr>
          <p:cNvPr id="48132" name="灯片编号占位符 3">
            <a:extLst>
              <a:ext uri="{FF2B5EF4-FFF2-40B4-BE49-F238E27FC236}">
                <a16:creationId xmlns:a16="http://schemas.microsoft.com/office/drawing/2014/main" id="{3EEA31E4-50C5-8FFA-FDA7-B742A2E04CA8}"/>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49C5D0EE-A4A1-4AD5-97A0-5177DA7A3C66}" type="slidenum">
              <a:rPr lang="zh-CN" altLang="en-US" sz="1200" b="0">
                <a:solidFill>
                  <a:srgbClr val="000000"/>
                </a:solidFill>
                <a:latin typeface="宋体" panose="02010600030101010101" pitchFamily="2" charset="-122"/>
              </a:rPr>
              <a:pPr algn="r" eaLnBrk="1" hangingPunct="1"/>
              <a:t>29</a:t>
            </a:fld>
            <a:endParaRPr lang="en-US" altLang="zh-CN" sz="1200" b="0">
              <a:solidFill>
                <a:srgbClr val="000000"/>
              </a:solidFill>
              <a:latin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A3B224E6-3253-BEC8-A1B3-6624A0014000}"/>
              </a:ext>
            </a:extLst>
          </p:cNvPr>
          <p:cNvSpPr>
            <a:spLocks noGrp="1" noRot="1" noChangeAspect="1" noChangeArrowheads="1" noTextEdit="1"/>
          </p:cNvSpPr>
          <p:nvPr>
            <p:ph type="sldImg"/>
          </p:nvPr>
        </p:nvSpPr>
        <p:spPr>
          <a:ln/>
        </p:spPr>
      </p:sp>
      <p:sp>
        <p:nvSpPr>
          <p:cNvPr id="23555" name="备注占位符 2">
            <a:extLst>
              <a:ext uri="{FF2B5EF4-FFF2-40B4-BE49-F238E27FC236}">
                <a16:creationId xmlns:a16="http://schemas.microsoft.com/office/drawing/2014/main" id="{8E7559C9-1828-A565-1A8F-5D5DEA0D59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LinLibertineT"/>
              </a:rPr>
              <a:t>Trajectory data has the potential to greatly benefit a wide-range of real-world applications, such as monitoring and improving traffic condition, tracking the spread of the disease and providing personalized location-based services.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dirty="0">
              <a:effectLst/>
              <a:latin typeface="LinLibertineT"/>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LinLibertineT"/>
              </a:rPr>
              <a:t>Recent years we have seen many trajectory dataset has been released for research purpose, such as </a:t>
            </a:r>
            <a:r>
              <a:rPr lang="en-US" sz="1800" dirty="0" err="1">
                <a:effectLst/>
                <a:latin typeface="LinLibertineT"/>
              </a:rPr>
              <a:t>Geolife</a:t>
            </a:r>
            <a:r>
              <a:rPr lang="en-US" sz="1800" dirty="0">
                <a:effectLst/>
                <a:latin typeface="LinLibertineT"/>
              </a:rPr>
              <a:t>, T-drive, and </a:t>
            </a:r>
            <a:r>
              <a:rPr lang="en-US" sz="1800" dirty="0" err="1">
                <a:effectLst/>
                <a:latin typeface="LinLibertineT"/>
              </a:rPr>
              <a:t>porto</a:t>
            </a:r>
            <a:r>
              <a:rPr lang="en-US" sz="1800" dirty="0">
                <a:effectLst/>
                <a:latin typeface="LinLibertineT"/>
              </a:rPr>
              <a:t> datasets. However, since most trajectory data is consist of human behavior, which is very sensitive and has been shown that they are also easy to attack.</a:t>
            </a:r>
            <a:endParaRPr lang="en-US" dirty="0"/>
          </a:p>
        </p:txBody>
      </p:sp>
      <p:sp>
        <p:nvSpPr>
          <p:cNvPr id="23556" name="灯片编号占位符 3">
            <a:extLst>
              <a:ext uri="{FF2B5EF4-FFF2-40B4-BE49-F238E27FC236}">
                <a16:creationId xmlns:a16="http://schemas.microsoft.com/office/drawing/2014/main" id="{10C0D8AE-746E-B1EC-60A5-56355D388C6C}"/>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DA0BBC3E-BACE-4691-8F8E-566C388745E0}" type="slidenum">
              <a:rPr lang="zh-CN" altLang="en-US" sz="1200" b="0">
                <a:solidFill>
                  <a:srgbClr val="000000"/>
                </a:solidFill>
                <a:latin typeface="宋体" panose="02010600030101010101" pitchFamily="2" charset="-122"/>
              </a:rPr>
              <a:pPr algn="r" eaLnBrk="1" hangingPunct="1"/>
              <a:t>3</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3623946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A3B224E6-3253-BEC8-A1B3-6624A0014000}"/>
              </a:ext>
            </a:extLst>
          </p:cNvPr>
          <p:cNvSpPr>
            <a:spLocks noGrp="1" noRot="1" noChangeAspect="1" noChangeArrowheads="1" noTextEdit="1"/>
          </p:cNvSpPr>
          <p:nvPr>
            <p:ph type="sldImg"/>
          </p:nvPr>
        </p:nvSpPr>
        <p:spPr>
          <a:ln/>
        </p:spPr>
      </p:sp>
      <p:sp>
        <p:nvSpPr>
          <p:cNvPr id="23555" name="备注占位符 2">
            <a:extLst>
              <a:ext uri="{FF2B5EF4-FFF2-40B4-BE49-F238E27FC236}">
                <a16:creationId xmlns:a16="http://schemas.microsoft.com/office/drawing/2014/main" id="{8E7559C9-1828-A565-1A8F-5D5DEA0D59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There are many techniques to achieve local differential privacy, we use the most popular one, called optimized unary encoding, which is a frequency oracle enables the estimation of the frequency of any value.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First is encoding, which encode original value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目前实现</a:t>
            </a:r>
            <a:r>
              <a:rPr lang="en-US" altLang="zh-CN" dirty="0"/>
              <a:t>LDP</a:t>
            </a:r>
            <a:r>
              <a:rPr lang="zh-CN" altLang="en-US" dirty="0"/>
              <a:t>的技术有很多，我们介绍一种最常用的做法，也是我们在论文里面所用到的技术，叫做</a:t>
            </a:r>
            <a:r>
              <a:rPr lang="en-US" altLang="zh-CN" sz="1200" kern="1200" dirty="0">
                <a:solidFill>
                  <a:srgbClr val="103CC9"/>
                </a:solidFill>
                <a:latin typeface="宋体" pitchFamily="2" charset="-122"/>
                <a:ea typeface="SimHei" panose="02010609060101010101" pitchFamily="49" charset="-122"/>
                <a:cs typeface="+mn-cs"/>
              </a:rPr>
              <a:t>Optimized Unary Encoding (OUE)</a:t>
            </a:r>
            <a:r>
              <a:rPr lang="zh-CN" altLang="en-US" sz="1200" kern="1200" dirty="0">
                <a:solidFill>
                  <a:srgbClr val="103CC9"/>
                </a:solidFill>
                <a:latin typeface="宋体" pitchFamily="2" charset="-122"/>
                <a:ea typeface="SimHei" panose="02010609060101010101" pitchFamily="49" charset="-122"/>
                <a:cs typeface="+mn-cs"/>
              </a:rPr>
              <a:t>。</a:t>
            </a:r>
            <a:endParaRPr lang="en-US" altLang="zh-CN" dirty="0"/>
          </a:p>
          <a:p>
            <a:pPr eaLnBrk="1" hangingPunct="1"/>
            <a:endParaRPr lang="en-US" altLang="zh-CN" dirty="0"/>
          </a:p>
          <a:p>
            <a:pPr eaLnBrk="1" hangingPunct="1"/>
            <a:r>
              <a:rPr lang="en-US" altLang="zh-CN" dirty="0"/>
              <a:t>OUE</a:t>
            </a:r>
            <a:r>
              <a:rPr lang="zh-CN" altLang="en-US" dirty="0"/>
              <a:t>可用于对任何</a:t>
            </a:r>
            <a:r>
              <a:rPr lang="en-US" altLang="zh-CN" dirty="0"/>
              <a:t>frequency</a:t>
            </a:r>
            <a:r>
              <a:rPr lang="zh-CN" altLang="en-US" dirty="0"/>
              <a:t>的变量进行隐私保护和统计，他主要由三个部分组成：</a:t>
            </a:r>
            <a:endParaRPr lang="en-US" altLang="zh-CN" dirty="0"/>
          </a:p>
          <a:p>
            <a:pPr marL="228600" indent="-228600" eaLnBrk="1" hangingPunct="1">
              <a:buAutoNum type="arabicPeriod"/>
            </a:pPr>
            <a:r>
              <a:rPr lang="en-US" altLang="zh-CN" dirty="0"/>
              <a:t>Encoding</a:t>
            </a:r>
            <a:r>
              <a:rPr lang="zh-CN" altLang="en-US" dirty="0"/>
              <a:t>。原始的数据值</a:t>
            </a:r>
            <a:r>
              <a:rPr lang="en-US" altLang="zh-CN" dirty="0"/>
              <a:t>x</a:t>
            </a:r>
            <a:r>
              <a:rPr lang="zh-CN" altLang="en-US" dirty="0"/>
              <a:t>被</a:t>
            </a:r>
            <a:r>
              <a:rPr lang="en-US" altLang="zh-CN" dirty="0"/>
              <a:t>encode</a:t>
            </a:r>
            <a:r>
              <a:rPr lang="zh-CN" altLang="en-US" dirty="0"/>
              <a:t>到一个</a:t>
            </a:r>
            <a:r>
              <a:rPr lang="en-US" altLang="zh-CN" dirty="0"/>
              <a:t>d</a:t>
            </a:r>
            <a:r>
              <a:rPr lang="zh-CN" altLang="en-US" dirty="0"/>
              <a:t>维的</a:t>
            </a:r>
            <a:r>
              <a:rPr lang="en-US" altLang="zh-CN" dirty="0"/>
              <a:t>binary</a:t>
            </a:r>
            <a:r>
              <a:rPr lang="zh-CN" altLang="en-US" dirty="0"/>
              <a:t>向量，只有第</a:t>
            </a:r>
            <a:r>
              <a:rPr lang="en-US" altLang="zh-CN" dirty="0"/>
              <a:t>x</a:t>
            </a:r>
            <a:r>
              <a:rPr lang="zh-CN" altLang="en-US" dirty="0"/>
              <a:t>个</a:t>
            </a:r>
            <a:r>
              <a:rPr lang="en-US" altLang="zh-CN" dirty="0"/>
              <a:t>bit</a:t>
            </a:r>
            <a:r>
              <a:rPr lang="zh-CN" altLang="en-US" dirty="0"/>
              <a:t>为</a:t>
            </a:r>
            <a:r>
              <a:rPr lang="en-US" altLang="zh-CN" dirty="0"/>
              <a:t>1</a:t>
            </a:r>
            <a:r>
              <a:rPr lang="zh-CN" altLang="en-US" dirty="0"/>
              <a:t>，其余都为</a:t>
            </a:r>
            <a:r>
              <a:rPr lang="en-US" altLang="zh-CN" dirty="0"/>
              <a:t>0</a:t>
            </a:r>
            <a:r>
              <a:rPr lang="zh-CN" altLang="en-US" dirty="0"/>
              <a:t>。</a:t>
            </a:r>
            <a:endParaRPr lang="en-US" altLang="zh-CN" dirty="0"/>
          </a:p>
          <a:p>
            <a:pPr marL="228600" indent="-228600" eaLnBrk="1" hangingPunct="1">
              <a:buAutoNum type="arabicPeriod"/>
            </a:pPr>
            <a:r>
              <a:rPr lang="en-US" altLang="zh-CN" dirty="0"/>
              <a:t>Perturb</a:t>
            </a:r>
            <a:r>
              <a:rPr lang="zh-CN" altLang="en-US" dirty="0"/>
              <a:t>。当用户上传数据</a:t>
            </a:r>
            <a:r>
              <a:rPr lang="en-US" altLang="zh-CN" dirty="0"/>
              <a:t>x</a:t>
            </a:r>
            <a:r>
              <a:rPr lang="zh-CN" altLang="en-US" dirty="0"/>
              <a:t>的时候，我们对这个</a:t>
            </a:r>
            <a:r>
              <a:rPr lang="en-US" altLang="zh-CN" dirty="0"/>
              <a:t>binary</a:t>
            </a:r>
            <a:r>
              <a:rPr lang="zh-CN" altLang="en-US" dirty="0"/>
              <a:t>向量根据下面的公式进行随机扰动，这个公式可以保证其满足</a:t>
            </a:r>
            <a:r>
              <a:rPr lang="en-US" altLang="zh-CN" dirty="0"/>
              <a:t>LDP</a:t>
            </a:r>
            <a:r>
              <a:rPr lang="zh-CN" altLang="en-US" dirty="0"/>
              <a:t>的数学定义。</a:t>
            </a:r>
            <a:endParaRPr lang="en-US" altLang="zh-CN" dirty="0"/>
          </a:p>
          <a:p>
            <a:pPr marL="228600" indent="-228600" eaLnBrk="1" hangingPunct="1">
              <a:buAutoNum type="arabicPeriod"/>
            </a:pPr>
            <a:endParaRPr lang="en-US" altLang="zh-CN" dirty="0"/>
          </a:p>
        </p:txBody>
      </p:sp>
      <p:sp>
        <p:nvSpPr>
          <p:cNvPr id="23556" name="灯片编号占位符 3">
            <a:extLst>
              <a:ext uri="{FF2B5EF4-FFF2-40B4-BE49-F238E27FC236}">
                <a16:creationId xmlns:a16="http://schemas.microsoft.com/office/drawing/2014/main" id="{10C0D8AE-746E-B1EC-60A5-56355D388C6C}"/>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DA0BBC3E-BACE-4691-8F8E-566C388745E0}" type="slidenum">
              <a:rPr lang="zh-CN" altLang="en-US" sz="1200" b="0">
                <a:solidFill>
                  <a:srgbClr val="000000"/>
                </a:solidFill>
                <a:latin typeface="宋体" panose="02010600030101010101" pitchFamily="2" charset="-122"/>
              </a:rPr>
              <a:pPr algn="r" eaLnBrk="1" hangingPunct="1"/>
              <a:t>30</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1786070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A3B224E6-3253-BEC8-A1B3-6624A0014000}"/>
              </a:ext>
            </a:extLst>
          </p:cNvPr>
          <p:cNvSpPr>
            <a:spLocks noGrp="1" noRot="1" noChangeAspect="1" noChangeArrowheads="1" noTextEdit="1"/>
          </p:cNvSpPr>
          <p:nvPr>
            <p:ph type="sldImg"/>
          </p:nvPr>
        </p:nvSpPr>
        <p:spPr>
          <a:ln/>
        </p:spPr>
      </p:sp>
      <p:sp>
        <p:nvSpPr>
          <p:cNvPr id="23555" name="备注占位符 2">
            <a:extLst>
              <a:ext uri="{FF2B5EF4-FFF2-40B4-BE49-F238E27FC236}">
                <a16:creationId xmlns:a16="http://schemas.microsoft.com/office/drawing/2014/main" id="{8E7559C9-1828-A565-1A8F-5D5DEA0D59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p>
          <a:p>
            <a:pPr eaLnBrk="1" hangingPunct="1"/>
            <a:r>
              <a:rPr lang="en-US" altLang="zh-CN" dirty="0"/>
              <a:t>3. </a:t>
            </a:r>
            <a:r>
              <a:rPr lang="zh-CN" altLang="en-US" dirty="0"/>
              <a:t>将扰动后的数据上传到不可信的数据中心进行聚合，同时数据中心对得到的数据进行修正，可以保证最后得到的</a:t>
            </a:r>
            <a:r>
              <a:rPr lang="en-US" altLang="zh-CN" dirty="0"/>
              <a:t>g(x)</a:t>
            </a:r>
            <a:r>
              <a:rPr lang="zh-CN" altLang="en-US" dirty="0"/>
              <a:t>是</a:t>
            </a:r>
            <a:r>
              <a:rPr lang="en-US" altLang="zh-CN" dirty="0"/>
              <a:t>x</a:t>
            </a:r>
            <a:r>
              <a:rPr lang="zh-CN" altLang="en-US" dirty="0"/>
              <a:t>的无偏估计，同时其</a:t>
            </a:r>
            <a:r>
              <a:rPr lang="en-US" altLang="zh-CN" dirty="0"/>
              <a:t>variance</a:t>
            </a:r>
            <a:r>
              <a:rPr lang="zh-CN" altLang="en-US" dirty="0"/>
              <a:t>满足下面的式子。</a:t>
            </a:r>
            <a:endParaRPr lang="en-US" altLang="zh-CN" dirty="0"/>
          </a:p>
        </p:txBody>
      </p:sp>
      <p:sp>
        <p:nvSpPr>
          <p:cNvPr id="23556" name="灯片编号占位符 3">
            <a:extLst>
              <a:ext uri="{FF2B5EF4-FFF2-40B4-BE49-F238E27FC236}">
                <a16:creationId xmlns:a16="http://schemas.microsoft.com/office/drawing/2014/main" id="{10C0D8AE-746E-B1EC-60A5-56355D388C6C}"/>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DA0BBC3E-BACE-4691-8F8E-566C388745E0}" type="slidenum">
              <a:rPr lang="zh-CN" altLang="en-US" sz="1200" b="0">
                <a:solidFill>
                  <a:srgbClr val="000000"/>
                </a:solidFill>
                <a:latin typeface="宋体" panose="02010600030101010101" pitchFamily="2" charset="-122"/>
              </a:rPr>
              <a:pPr algn="r" eaLnBrk="1" hangingPunct="1"/>
              <a:t>31</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390205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DAA3ED95-12DD-C0E2-2DD6-B454D944E55D}"/>
              </a:ext>
            </a:extLst>
          </p:cNvPr>
          <p:cNvSpPr>
            <a:spLocks noGrp="1" noRot="1" noChangeAspect="1" noChangeArrowheads="1" noTextEdit="1"/>
          </p:cNvSpPr>
          <p:nvPr>
            <p:ph type="sldImg"/>
          </p:nvPr>
        </p:nvSpPr>
        <p:spPr>
          <a:ln/>
        </p:spPr>
      </p:sp>
      <p:sp>
        <p:nvSpPr>
          <p:cNvPr id="31747" name="备注占位符 2">
            <a:extLst>
              <a:ext uri="{FF2B5EF4-FFF2-40B4-BE49-F238E27FC236}">
                <a16:creationId xmlns:a16="http://schemas.microsoft.com/office/drawing/2014/main" id="{7D52135F-3C77-DCA1-7696-F7C4E2161B2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Specifically, we first need to </a:t>
            </a:r>
          </a:p>
        </p:txBody>
      </p:sp>
      <p:sp>
        <p:nvSpPr>
          <p:cNvPr id="31748" name="灯片编号占位符 3">
            <a:extLst>
              <a:ext uri="{FF2B5EF4-FFF2-40B4-BE49-F238E27FC236}">
                <a16:creationId xmlns:a16="http://schemas.microsoft.com/office/drawing/2014/main" id="{902B320C-7940-25AF-DDD3-9FBEE3AD0B82}"/>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1971E76A-91E0-4A58-AF3A-26B11B274567}" type="slidenum">
              <a:rPr lang="zh-CN" altLang="en-US" sz="1200" b="0">
                <a:solidFill>
                  <a:srgbClr val="000000"/>
                </a:solidFill>
                <a:latin typeface="宋体" panose="02010600030101010101" pitchFamily="2" charset="-122"/>
              </a:rPr>
              <a:pPr algn="r" eaLnBrk="1" hangingPunct="1"/>
              <a:t>32</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5557254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0AB8A214-0E7E-3043-97DB-CA415CB00207}"/>
              </a:ext>
            </a:extLst>
          </p:cNvPr>
          <p:cNvSpPr>
            <a:spLocks noGrp="1" noRot="1" noChangeAspect="1" noChangeArrowheads="1" noTextEdit="1"/>
          </p:cNvSpPr>
          <p:nvPr>
            <p:ph type="sldImg"/>
          </p:nvPr>
        </p:nvSpPr>
        <p:spPr>
          <a:ln/>
        </p:spPr>
      </p:sp>
      <p:sp>
        <p:nvSpPr>
          <p:cNvPr id="33795" name="备注占位符 2">
            <a:extLst>
              <a:ext uri="{FF2B5EF4-FFF2-40B4-BE49-F238E27FC236}">
                <a16:creationId xmlns:a16="http://schemas.microsoft.com/office/drawing/2014/main" id="{302AA304-C282-4FEE-E07A-30E2F96CA2A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solidFill>
                  <a:srgbClr val="C00000"/>
                </a:solidFill>
                <a:cs typeface="Times New Roman" panose="02020603050405020304" pitchFamily="18" charset="0"/>
              </a:rPr>
              <a:t>Perturbation noise</a:t>
            </a:r>
            <a:r>
              <a:rPr lang="en-US" altLang="zh-CN" sz="1200" b="0" dirty="0">
                <a:cs typeface="Times New Roman" panose="02020603050405020304" pitchFamily="18" charset="0"/>
              </a:rPr>
              <a:t>: when reporting the transition distribution, noise is added locally, smaller grid will incur the risk of having many </a:t>
            </a:r>
            <a:r>
              <a:rPr lang="en-US" altLang="zh-CN" sz="1200" b="0" dirty="0">
                <a:solidFill>
                  <a:srgbClr val="C00000"/>
                </a:solidFill>
                <a:cs typeface="Times New Roman" panose="02020603050405020304" pitchFamily="18" charset="0"/>
              </a:rPr>
              <a:t>empty cells</a:t>
            </a:r>
            <a:r>
              <a:rPr lang="en-US" altLang="zh-CN" sz="1200" b="0" dirty="0">
                <a:cs typeface="Times New Roman" panose="02020603050405020304" pitchFamily="18" charset="0"/>
              </a:rPr>
              <a:t>, which leads to high noise as well as inefficiency.</a:t>
            </a:r>
          </a:p>
          <a:p>
            <a:endParaRPr lang="en-US" altLang="zh-CN" dirty="0"/>
          </a:p>
          <a:p>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solidFill>
                  <a:srgbClr val="C00000"/>
                </a:solidFill>
                <a:cs typeface="Times New Roman" panose="02020603050405020304" pitchFamily="18" charset="0"/>
              </a:rPr>
              <a:t>Mobility estimation error</a:t>
            </a:r>
            <a:r>
              <a:rPr lang="en-US" altLang="zh-CN" sz="1200" b="0" dirty="0">
                <a:cs typeface="Times New Roman" panose="02020603050405020304" pitchFamily="18" charset="0"/>
              </a:rPr>
              <a:t>: larger grid will make too many points in the original trajectory be represented by on single cell. Thus, the captured mobility patterns will be too general and uninformative.</a:t>
            </a:r>
          </a:p>
          <a:p>
            <a:endParaRPr lang="en-US" altLang="zh-CN" dirty="0"/>
          </a:p>
        </p:txBody>
      </p:sp>
      <p:sp>
        <p:nvSpPr>
          <p:cNvPr id="33796" name="灯片编号占位符 3">
            <a:extLst>
              <a:ext uri="{FF2B5EF4-FFF2-40B4-BE49-F238E27FC236}">
                <a16:creationId xmlns:a16="http://schemas.microsoft.com/office/drawing/2014/main" id="{947DF93A-42BA-6986-BF34-9D746EDA9496}"/>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4B883E00-D7BE-47C6-83E8-8112EC96BE8D}" type="slidenum">
              <a:rPr lang="zh-CN" altLang="en-US" sz="1200" b="0">
                <a:solidFill>
                  <a:srgbClr val="000000"/>
                </a:solidFill>
                <a:latin typeface="宋体" panose="02010600030101010101" pitchFamily="2" charset="-122"/>
              </a:rPr>
              <a:pPr algn="r" eaLnBrk="1" hangingPunct="1"/>
              <a:t>33</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3512561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A3B224E6-3253-BEC8-A1B3-6624A0014000}"/>
              </a:ext>
            </a:extLst>
          </p:cNvPr>
          <p:cNvSpPr>
            <a:spLocks noGrp="1" noRot="1" noChangeAspect="1" noChangeArrowheads="1" noTextEdit="1"/>
          </p:cNvSpPr>
          <p:nvPr>
            <p:ph type="sldImg"/>
          </p:nvPr>
        </p:nvSpPr>
        <p:spPr>
          <a:ln/>
        </p:spPr>
      </p:sp>
      <p:sp>
        <p:nvSpPr>
          <p:cNvPr id="23555" name="备注占位符 2">
            <a:extLst>
              <a:ext uri="{FF2B5EF4-FFF2-40B4-BE49-F238E27FC236}">
                <a16:creationId xmlns:a16="http://schemas.microsoft.com/office/drawing/2014/main" id="{8E7559C9-1828-A565-1A8F-5D5DEA0D59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and we also have seen many horror news from trajectory data release.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For example, attackers could use GPS data to track someone’s house, working place, or even secret military bases.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eaLnBrk="1" hangingPunct="1"/>
            <a:r>
              <a:rPr lang="en-US" altLang="zh-CN" dirty="0"/>
              <a:t>And even with some privacy-preserving techniques like </a:t>
            </a:r>
            <a:r>
              <a:rPr lang="en-US" altLang="zh-CN" b="0" i="0" dirty="0">
                <a:solidFill>
                  <a:srgbClr val="333333"/>
                </a:solidFill>
                <a:effectLst/>
                <a:latin typeface="Helvetica Neue" panose="02000503000000020004" pitchFamily="2" charset="0"/>
              </a:rPr>
              <a:t>a</a:t>
            </a:r>
            <a:r>
              <a:rPr lang="en-US" b="0" i="0" dirty="0">
                <a:solidFill>
                  <a:srgbClr val="333333"/>
                </a:solidFill>
                <a:effectLst/>
                <a:latin typeface="Helvetica Neue" panose="02000503000000020004" pitchFamily="2" charset="0"/>
              </a:rPr>
              <a:t>nonymization</a:t>
            </a:r>
            <a:r>
              <a:rPr lang="en-US" altLang="zh-CN" dirty="0"/>
              <a:t>,  these personal information can easily be revealed, which is a serious problem for anyone who want to release datasets to public.</a:t>
            </a:r>
          </a:p>
          <a:p>
            <a:pPr eaLnBrk="1" hangingPunct="1"/>
            <a:endParaRPr lang="en-US" altLang="zh-CN" sz="1200" b="0" i="0" kern="1200" dirty="0">
              <a:solidFill>
                <a:schemeClr val="tx1"/>
              </a:solidFill>
              <a:effectLst/>
              <a:latin typeface="宋体" pitchFamily="2" charset="-122"/>
              <a:ea typeface="宋体" pitchFamily="2" charset="-122"/>
              <a:cs typeface="+mn-cs"/>
            </a:endParaRPr>
          </a:p>
          <a:p>
            <a:pPr eaLnBrk="1" hangingPunct="1"/>
            <a:r>
              <a:rPr lang="en-US" altLang="zh-CN" sz="1200" b="0" i="0" kern="1200" dirty="0">
                <a:solidFill>
                  <a:schemeClr val="tx1"/>
                </a:solidFill>
                <a:effectLst/>
                <a:latin typeface="宋体" pitchFamily="2" charset="-122"/>
                <a:ea typeface="宋体" pitchFamily="2" charset="-122"/>
                <a:cs typeface="+mn-cs"/>
              </a:rPr>
              <a:t>So it is very important to solve the data publication problem without sacrificing user’ privacy.</a:t>
            </a:r>
          </a:p>
          <a:p>
            <a:pPr eaLnBrk="1" hangingPunct="1"/>
            <a:endParaRPr lang="en-US" altLang="zh-CN" sz="1200" b="0" i="0" kern="1200" dirty="0">
              <a:solidFill>
                <a:schemeClr val="tx1"/>
              </a:solidFill>
              <a:effectLst/>
              <a:latin typeface="宋体" pitchFamily="2" charset="-122"/>
              <a:ea typeface="宋体" pitchFamily="2" charset="-122"/>
              <a:cs typeface="+mn-cs"/>
            </a:endParaRPr>
          </a:p>
          <a:p>
            <a:pPr eaLnBrk="1" hangingPunct="1"/>
            <a:endParaRPr lang="en-US" altLang="zh-CN" sz="1200" b="0" i="0" kern="1200" dirty="0">
              <a:solidFill>
                <a:schemeClr val="tx1"/>
              </a:solidFill>
              <a:effectLst/>
              <a:latin typeface="宋体" pitchFamily="2" charset="-122"/>
              <a:ea typeface="宋体" pitchFamily="2" charset="-122"/>
              <a:cs typeface="+mn-cs"/>
            </a:endParaRPr>
          </a:p>
          <a:p>
            <a:pPr eaLnBrk="1" hangingPunct="1"/>
            <a:endParaRPr lang="en-US" altLang="zh-CN" sz="1200" b="0" i="0" kern="1200" dirty="0">
              <a:solidFill>
                <a:schemeClr val="tx1"/>
              </a:solidFill>
              <a:effectLst/>
              <a:latin typeface="宋体" pitchFamily="2" charset="-122"/>
              <a:ea typeface="宋体" pitchFamily="2" charset="-122"/>
              <a:cs typeface="+mn-cs"/>
            </a:endParaRPr>
          </a:p>
          <a:p>
            <a:pPr eaLnBrk="1" hangingPunct="1"/>
            <a:endParaRPr lang="en-US" altLang="zh-CN" sz="1200" b="0" i="0" kern="1200" dirty="0">
              <a:solidFill>
                <a:schemeClr val="tx1"/>
              </a:solidFill>
              <a:effectLst/>
              <a:latin typeface="宋体" pitchFamily="2" charset="-122"/>
              <a:ea typeface="宋体" pitchFamily="2" charset="-122"/>
              <a:cs typeface="+mn-cs"/>
            </a:endParaRPr>
          </a:p>
          <a:p>
            <a:pPr eaLnBrk="1" hangingPunct="1"/>
            <a:endParaRPr lang="en-US" altLang="zh-CN" dirty="0"/>
          </a:p>
        </p:txBody>
      </p:sp>
      <p:sp>
        <p:nvSpPr>
          <p:cNvPr id="23556" name="灯片编号占位符 3">
            <a:extLst>
              <a:ext uri="{FF2B5EF4-FFF2-40B4-BE49-F238E27FC236}">
                <a16:creationId xmlns:a16="http://schemas.microsoft.com/office/drawing/2014/main" id="{10C0D8AE-746E-B1EC-60A5-56355D388C6C}"/>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DA0BBC3E-BACE-4691-8F8E-566C388745E0}" type="slidenum">
              <a:rPr lang="zh-CN" altLang="en-US" sz="1200" b="0">
                <a:solidFill>
                  <a:srgbClr val="000000"/>
                </a:solidFill>
                <a:latin typeface="宋体" panose="02010600030101010101" pitchFamily="2" charset="-122"/>
              </a:rPr>
              <a:pPr algn="r" eaLnBrk="1" hangingPunct="1"/>
              <a:t>4</a:t>
            </a:fld>
            <a:endParaRPr lang="en-US" altLang="zh-CN" sz="1200" b="0">
              <a:solidFill>
                <a:srgbClr val="000000"/>
              </a:solidFill>
              <a:latin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1CC87A14-203D-B4C0-7AB1-CB2830E59908}"/>
              </a:ext>
            </a:extLst>
          </p:cNvPr>
          <p:cNvSpPr>
            <a:spLocks noGrp="1" noRot="1" noChangeAspect="1" noChangeArrowheads="1" noTextEdit="1"/>
          </p:cNvSpPr>
          <p:nvPr>
            <p:ph type="sldImg"/>
          </p:nvPr>
        </p:nvSpPr>
        <p:spPr>
          <a:ln/>
        </p:spPr>
      </p:sp>
      <p:sp>
        <p:nvSpPr>
          <p:cNvPr id="21507" name="备注占位符 2">
            <a:extLst>
              <a:ext uri="{FF2B5EF4-FFF2-40B4-BE49-F238E27FC236}">
                <a16:creationId xmlns:a16="http://schemas.microsoft.com/office/drawing/2014/main" id="{DF3A97E8-47B9-B288-C45E-86108AA49E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Next, I introduce some basic background knowledge</a:t>
            </a:r>
            <a:endParaRPr lang="zh-CN" altLang="en-US" dirty="0"/>
          </a:p>
        </p:txBody>
      </p:sp>
      <p:sp>
        <p:nvSpPr>
          <p:cNvPr id="21508" name="灯片编号占位符 3">
            <a:extLst>
              <a:ext uri="{FF2B5EF4-FFF2-40B4-BE49-F238E27FC236}">
                <a16:creationId xmlns:a16="http://schemas.microsoft.com/office/drawing/2014/main" id="{83D089B2-612F-C52E-6367-A018E261ED0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55978449-E917-4549-AFEC-FD7CFF1E9B71}" type="slidenum">
              <a:rPr lang="zh-CN" altLang="en-US" b="0">
                <a:latin typeface="宋体" panose="02010600030101010101" pitchFamily="2" charset="-122"/>
              </a:rPr>
              <a:pPr/>
              <a:t>5</a:t>
            </a:fld>
            <a:endParaRPr lang="en-US" altLang="zh-CN" b="0">
              <a:latin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A3B224E6-3253-BEC8-A1B3-6624A0014000}"/>
              </a:ext>
            </a:extLst>
          </p:cNvPr>
          <p:cNvSpPr>
            <a:spLocks noGrp="1" noRot="1" noChangeAspect="1" noChangeArrowheads="1" noTextEdit="1"/>
          </p:cNvSpPr>
          <p:nvPr>
            <p:ph type="sldImg"/>
          </p:nvPr>
        </p:nvSpPr>
        <p:spPr>
          <a:ln/>
        </p:spPr>
      </p:sp>
      <p:sp>
        <p:nvSpPr>
          <p:cNvPr id="23555" name="备注占位符 2">
            <a:extLst>
              <a:ext uri="{FF2B5EF4-FFF2-40B4-BE49-F238E27FC236}">
                <a16:creationId xmlns:a16="http://schemas.microsoft.com/office/drawing/2014/main" id="{8E7559C9-1828-A565-1A8F-5D5DEA0D59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effectLst/>
                <a:latin typeface="LinLibertineT"/>
              </a:rPr>
              <a:t>Differential privacy has become the </a:t>
            </a:r>
            <a:r>
              <a:rPr lang="en-US" sz="1200" dirty="0">
                <a:effectLst/>
                <a:latin typeface="LinLibertineTI"/>
              </a:rPr>
              <a:t>golden </a:t>
            </a:r>
            <a:r>
              <a:rPr lang="en-US" sz="1200" dirty="0">
                <a:effectLst/>
                <a:latin typeface="LinLibertineT"/>
              </a:rPr>
              <a:t>standard for protecting sensitive data while ensuring individual privacy, which has been adapted by many governments and companies. </a:t>
            </a:r>
            <a:endParaRPr lang="en-US" dirty="0"/>
          </a:p>
          <a:p>
            <a:pPr eaLnBrk="1" hangingPunct="1"/>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The</a:t>
            </a:r>
            <a:r>
              <a:rPr lang="zh-CN" altLang="en-US" dirty="0"/>
              <a:t> </a:t>
            </a:r>
            <a:r>
              <a:rPr lang="en-US" altLang="zh-CN" dirty="0"/>
              <a:t>general</a:t>
            </a:r>
            <a:r>
              <a:rPr lang="zh-CN" altLang="en-US" dirty="0"/>
              <a:t> </a:t>
            </a:r>
            <a:r>
              <a:rPr lang="en-US" altLang="zh-CN" dirty="0"/>
              <a:t>idea</a:t>
            </a:r>
            <a:r>
              <a:rPr lang="zh-CN" altLang="en-US" dirty="0"/>
              <a:t> </a:t>
            </a:r>
            <a:r>
              <a:rPr lang="en-US" altLang="zh-CN" dirty="0"/>
              <a:t>of</a:t>
            </a:r>
            <a:r>
              <a:rPr lang="zh-CN" altLang="en-US" dirty="0"/>
              <a:t> </a:t>
            </a:r>
            <a:r>
              <a:rPr lang="en-US" altLang="zh-CN" dirty="0"/>
              <a:t>DP</a:t>
            </a:r>
            <a:r>
              <a:rPr lang="zh-CN" altLang="en-US" dirty="0"/>
              <a:t> </a:t>
            </a:r>
            <a:r>
              <a:rPr lang="en-US" altLang="zh-CN" dirty="0"/>
              <a:t>is</a:t>
            </a:r>
            <a:r>
              <a:rPr lang="zh-CN" altLang="en-US" dirty="0"/>
              <a:t> </a:t>
            </a:r>
            <a:r>
              <a:rPr lang="en-US" altLang="zh-CN" dirty="0"/>
              <a:t>to</a:t>
            </a:r>
            <a:r>
              <a:rPr lang="zh-CN" altLang="en-US" dirty="0"/>
              <a:t> </a:t>
            </a:r>
            <a:r>
              <a:rPr lang="en-US" altLang="zh-CN" dirty="0"/>
              <a:t>guarantee</a:t>
            </a:r>
            <a:r>
              <a:rPr lang="zh-CN" altLang="en-US" dirty="0"/>
              <a:t> </a:t>
            </a:r>
            <a:r>
              <a:rPr lang="en-US" altLang="zh-CN" dirty="0"/>
              <a:t>that</a:t>
            </a:r>
            <a:r>
              <a:rPr lang="zh-CN" altLang="en-US" dirty="0"/>
              <a:t> </a:t>
            </a:r>
            <a:r>
              <a:rPr lang="en-US" altLang="zh-CN" dirty="0"/>
              <a:t>a</a:t>
            </a:r>
            <a:r>
              <a:rPr lang="zh-CN" altLang="en-US" dirty="0"/>
              <a:t> </a:t>
            </a:r>
            <a:r>
              <a:rPr lang="en-US" altLang="zh-CN" dirty="0"/>
              <a:t>single</a:t>
            </a:r>
            <a:r>
              <a:rPr lang="zh-CN" altLang="en-US" dirty="0"/>
              <a:t> </a:t>
            </a:r>
            <a:r>
              <a:rPr lang="en-US" altLang="zh-CN" dirty="0"/>
              <a:t>sample</a:t>
            </a:r>
            <a:r>
              <a:rPr lang="zh-CN" altLang="en-US" dirty="0"/>
              <a:t> </a:t>
            </a:r>
            <a:r>
              <a:rPr lang="en-US" altLang="zh-CN" dirty="0"/>
              <a:t>has</a:t>
            </a:r>
            <a:r>
              <a:rPr lang="zh-CN" altLang="en-US" dirty="0"/>
              <a:t> </a:t>
            </a:r>
            <a:r>
              <a:rPr lang="en-US" altLang="zh-CN" dirty="0"/>
              <a:t>limited</a:t>
            </a:r>
            <a:r>
              <a:rPr lang="zh-CN" altLang="en-US" dirty="0"/>
              <a:t> </a:t>
            </a:r>
            <a:r>
              <a:rPr lang="en-US" altLang="zh-CN" dirty="0"/>
              <a:t>impact</a:t>
            </a:r>
            <a:r>
              <a:rPr lang="zh-CN" altLang="en-US" dirty="0"/>
              <a:t> </a:t>
            </a:r>
            <a:r>
              <a:rPr lang="en-US" altLang="zh-CN" dirty="0"/>
              <a:t>on</a:t>
            </a:r>
            <a:r>
              <a:rPr lang="zh-CN" altLang="en-US" dirty="0"/>
              <a:t> </a:t>
            </a:r>
            <a:r>
              <a:rPr lang="en-US" altLang="zh-CN" dirty="0"/>
              <a:t>the</a:t>
            </a:r>
            <a:r>
              <a:rPr lang="zh-CN" altLang="en-US" dirty="0"/>
              <a:t> </a:t>
            </a:r>
            <a:r>
              <a:rPr lang="en-US" altLang="zh-CN" dirty="0"/>
              <a:t>output</a:t>
            </a:r>
            <a:r>
              <a:rPr lang="zh-CN" altLang="en-US" dirty="0"/>
              <a:t> </a:t>
            </a:r>
            <a:r>
              <a:rPr lang="en-US" altLang="zh-CN" dirty="0"/>
              <a:t>of</a:t>
            </a:r>
            <a:r>
              <a:rPr lang="zh-CN" altLang="en-US" dirty="0"/>
              <a:t> </a:t>
            </a:r>
            <a:r>
              <a:rPr lang="en-US" altLang="zh-CN" dirty="0"/>
              <a:t>an</a:t>
            </a:r>
            <a:r>
              <a:rPr lang="zh-CN" altLang="en-US" dirty="0"/>
              <a:t> </a:t>
            </a:r>
            <a:r>
              <a:rPr lang="en-US" altLang="zh-CN" dirty="0"/>
              <a:t>algorithm.</a:t>
            </a:r>
            <a:r>
              <a:rPr lang="zh-CN" altLang="en-US" dirty="0"/>
              <a:t> </a:t>
            </a:r>
            <a:r>
              <a:rPr lang="en-US" altLang="zh-CN" dirty="0"/>
              <a:t>Formally,</a:t>
            </a:r>
            <a:r>
              <a:rPr lang="zh-CN" altLang="en-US" dirty="0"/>
              <a:t> </a:t>
            </a:r>
            <a:r>
              <a:rPr lang="en-US" altLang="zh-CN" dirty="0"/>
              <a:t>given</a:t>
            </a:r>
            <a:r>
              <a:rPr lang="zh-CN" altLang="en-US" dirty="0"/>
              <a:t> </a:t>
            </a:r>
            <a:r>
              <a:rPr lang="en-US" altLang="zh-CN" dirty="0"/>
              <a:t>two</a:t>
            </a:r>
            <a:r>
              <a:rPr lang="zh-CN" altLang="en-US" dirty="0"/>
              <a:t> </a:t>
            </a:r>
            <a:r>
              <a:rPr lang="en-US" altLang="zh-CN" dirty="0"/>
              <a:t>neighboring</a:t>
            </a:r>
            <a:r>
              <a:rPr lang="zh-CN" altLang="en-US" dirty="0"/>
              <a:t> </a:t>
            </a:r>
            <a:r>
              <a:rPr lang="en-US" altLang="zh-CN" dirty="0"/>
              <a:t>datasets</a:t>
            </a:r>
            <a:r>
              <a:rPr lang="zh-CN" altLang="en-US" dirty="0"/>
              <a:t> </a:t>
            </a:r>
            <a:r>
              <a:rPr lang="en-US" altLang="zh-CN" dirty="0"/>
              <a:t>differing</a:t>
            </a:r>
            <a:r>
              <a:rPr lang="zh-CN" altLang="en-US" dirty="0"/>
              <a:t> </a:t>
            </a:r>
            <a:r>
              <a:rPr lang="en-US" altLang="zh-CN" dirty="0"/>
              <a:t>on</a:t>
            </a:r>
            <a:r>
              <a:rPr lang="zh-CN" altLang="en-US" dirty="0"/>
              <a:t> </a:t>
            </a:r>
            <a:r>
              <a:rPr lang="en-US" altLang="zh-CN" dirty="0"/>
              <a:t>one</a:t>
            </a:r>
            <a:r>
              <a:rPr lang="zh-CN" altLang="en-US" dirty="0"/>
              <a:t> </a:t>
            </a:r>
            <a:r>
              <a:rPr lang="en-US" altLang="zh-CN" dirty="0"/>
              <a:t>sample,</a:t>
            </a:r>
            <a:r>
              <a:rPr lang="zh-CN" altLang="en-US" dirty="0"/>
              <a:t> </a:t>
            </a:r>
            <a:r>
              <a:rPr lang="en-US" altLang="zh-CN" dirty="0"/>
              <a:t>after</a:t>
            </a:r>
            <a:r>
              <a:rPr lang="zh-CN" altLang="en-US" dirty="0"/>
              <a:t> </a:t>
            </a:r>
            <a:r>
              <a:rPr lang="en-US" altLang="zh-CN" dirty="0"/>
              <a:t>perturbing with some random noise,</a:t>
            </a:r>
            <a:r>
              <a:rPr lang="zh-CN" altLang="en-US" dirty="0"/>
              <a:t> </a:t>
            </a:r>
            <a:r>
              <a:rPr lang="en-US" altLang="zh-CN" dirty="0"/>
              <a:t>their</a:t>
            </a:r>
            <a:r>
              <a:rPr lang="zh-CN" altLang="en-US" dirty="0"/>
              <a:t> </a:t>
            </a:r>
            <a:r>
              <a:rPr lang="en-US" altLang="zh-CN" dirty="0"/>
              <a:t>probability</a:t>
            </a:r>
            <a:r>
              <a:rPr lang="zh-CN" altLang="en-US" dirty="0"/>
              <a:t> </a:t>
            </a:r>
            <a:r>
              <a:rPr lang="en-US" altLang="zh-CN" dirty="0"/>
              <a:t>of</a:t>
            </a:r>
            <a:r>
              <a:rPr lang="zh-CN" altLang="en-US" dirty="0"/>
              <a:t> </a:t>
            </a:r>
            <a:r>
              <a:rPr lang="en-US" altLang="zh-CN" dirty="0"/>
              <a:t>outputting</a:t>
            </a:r>
            <a:r>
              <a:rPr lang="zh-CN" altLang="en-US" dirty="0"/>
              <a:t> </a:t>
            </a:r>
            <a:r>
              <a:rPr lang="en-US" altLang="zh-CN" dirty="0"/>
              <a:t>the</a:t>
            </a:r>
            <a:r>
              <a:rPr lang="zh-CN" altLang="en-US" dirty="0"/>
              <a:t> </a:t>
            </a:r>
            <a:r>
              <a:rPr lang="en-US" altLang="zh-CN" dirty="0"/>
              <a:t>same</a:t>
            </a:r>
            <a:r>
              <a:rPr lang="zh-CN" altLang="en-US" dirty="0"/>
              <a:t> </a:t>
            </a:r>
            <a:r>
              <a:rPr lang="en-US" altLang="zh-CN" dirty="0"/>
              <a:t>value</a:t>
            </a:r>
            <a:r>
              <a:rPr lang="zh-CN" altLang="en-US" dirty="0"/>
              <a:t> </a:t>
            </a:r>
            <a:r>
              <a:rPr lang="en-US" altLang="zh-CN" dirty="0"/>
              <a:t>is</a:t>
            </a:r>
            <a:r>
              <a:rPr lang="zh-CN" altLang="en-US" dirty="0"/>
              <a:t> </a:t>
            </a:r>
            <a:r>
              <a:rPr lang="en-US" altLang="zh-CN" dirty="0"/>
              <a:t>bounded</a:t>
            </a:r>
            <a:r>
              <a:rPr lang="zh-CN" altLang="en-US" dirty="0"/>
              <a:t> </a:t>
            </a:r>
            <a:r>
              <a:rPr lang="en-US" altLang="zh-CN" dirty="0"/>
              <a:t>by</a:t>
            </a:r>
            <a:r>
              <a:rPr lang="zh-CN" altLang="en-US" dirty="0"/>
              <a:t> </a:t>
            </a:r>
            <a:r>
              <a:rPr lang="en-US" altLang="zh-CN" dirty="0"/>
              <a:t>a</a:t>
            </a:r>
            <a:r>
              <a:rPr lang="zh-CN" altLang="en-US" dirty="0"/>
              <a:t> </a:t>
            </a:r>
            <a:r>
              <a:rPr lang="en-US" altLang="zh-CN" dirty="0"/>
              <a:t>privacy budget</a:t>
            </a:r>
            <a:r>
              <a:rPr lang="zh-CN" altLang="en-US" dirty="0"/>
              <a:t> </a:t>
            </a:r>
            <a:r>
              <a:rPr lang="en-US" altLang="zh-CN" dirty="0"/>
              <a:t>epsilon.</a:t>
            </a:r>
            <a:r>
              <a:rPr lang="zh-CN" altLang="en-US" dirty="0"/>
              <a:t> </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点击</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0" dirty="0">
                <a:solidFill>
                  <a:prstClr val="black"/>
                </a:solidFill>
                <a:latin typeface="+mn-lt"/>
                <a:ea typeface="黑体" panose="02010609060101010101" pitchFamily="49" charset="-122"/>
              </a:rPr>
              <a:t>In centralized differential privacy, it assumes that there is a trusted data aggregator who has all the original data, so people need to report all their raw data to data curator, and rely on the aggregator to protect their privacy while performing downstream tasks.</a:t>
            </a:r>
          </a:p>
          <a:p>
            <a:pPr eaLnBrk="1" hangingPunct="1"/>
            <a:endParaRPr lang="en-US" altLang="zh-CN" dirty="0"/>
          </a:p>
          <a:p>
            <a:pPr eaLnBrk="1" hangingPunct="1"/>
            <a:endParaRPr lang="en-US" altLang="zh-CN" dirty="0"/>
          </a:p>
        </p:txBody>
      </p:sp>
      <p:sp>
        <p:nvSpPr>
          <p:cNvPr id="23556" name="灯片编号占位符 3">
            <a:extLst>
              <a:ext uri="{FF2B5EF4-FFF2-40B4-BE49-F238E27FC236}">
                <a16:creationId xmlns:a16="http://schemas.microsoft.com/office/drawing/2014/main" id="{10C0D8AE-746E-B1EC-60A5-56355D388C6C}"/>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DA0BBC3E-BACE-4691-8F8E-566C388745E0}" type="slidenum">
              <a:rPr lang="zh-CN" altLang="en-US" sz="1200" b="0">
                <a:solidFill>
                  <a:srgbClr val="000000"/>
                </a:solidFill>
                <a:latin typeface="宋体" panose="02010600030101010101" pitchFamily="2" charset="-122"/>
              </a:rPr>
              <a:pPr algn="r" eaLnBrk="1" hangingPunct="1"/>
              <a:t>6</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2897060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A3B224E6-3253-BEC8-A1B3-6624A0014000}"/>
              </a:ext>
            </a:extLst>
          </p:cNvPr>
          <p:cNvSpPr>
            <a:spLocks noGrp="1" noRot="1" noChangeAspect="1" noChangeArrowheads="1" noTextEdit="1"/>
          </p:cNvSpPr>
          <p:nvPr>
            <p:ph type="sldImg"/>
          </p:nvPr>
        </p:nvSpPr>
        <p:spPr>
          <a:ln/>
        </p:spPr>
      </p:sp>
      <p:sp>
        <p:nvSpPr>
          <p:cNvPr id="23555" name="备注占位符 2">
            <a:extLst>
              <a:ext uri="{FF2B5EF4-FFF2-40B4-BE49-F238E27FC236}">
                <a16:creationId xmlns:a16="http://schemas.microsoft.com/office/drawing/2014/main" id="{8E7559C9-1828-A565-1A8F-5D5DEA0D59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0" dirty="0">
                <a:solidFill>
                  <a:prstClr val="black"/>
                </a:solidFill>
                <a:latin typeface="+mn-lt"/>
                <a:ea typeface="黑体" panose="02010609060101010101" pitchFamily="49" charset="-122"/>
              </a:rPr>
              <a:t>However, for many situation, the data aggregator also cannot be trusted. So recent years, local differential privacy has been studied.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0" dirty="0">
              <a:solidFill>
                <a:prstClr val="black"/>
              </a:solidFill>
              <a:latin typeface="+mn-lt"/>
              <a:ea typeface="黑体" panose="02010609060101010101" pitchFamily="49"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0" dirty="0">
              <a:solidFill>
                <a:prstClr val="black"/>
              </a:solidFill>
              <a:latin typeface="+mn-lt"/>
              <a:ea typeface="黑体" panose="02010609060101010101" pitchFamily="49"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0" dirty="0">
                <a:solidFill>
                  <a:prstClr val="black"/>
                </a:solidFill>
                <a:latin typeface="+mn-lt"/>
                <a:ea typeface="黑体" panose="02010609060101010101" pitchFamily="49" charset="-122"/>
              </a:rPr>
              <a:t>点击 </a:t>
            </a:r>
            <a:endParaRPr lang="en-US" altLang="zh-CN" sz="1200" b="0" dirty="0">
              <a:solidFill>
                <a:prstClr val="black"/>
              </a:solidFill>
              <a:latin typeface="+mn-lt"/>
              <a:ea typeface="黑体" panose="02010609060101010101" pitchFamily="49"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0" dirty="0">
              <a:solidFill>
                <a:prstClr val="black"/>
              </a:solidFill>
              <a:latin typeface="+mn-lt"/>
              <a:ea typeface="黑体" panose="02010609060101010101" pitchFamily="49"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0" dirty="0">
                <a:solidFill>
                  <a:prstClr val="black"/>
                </a:solidFill>
                <a:latin typeface="+mn-lt"/>
                <a:ea typeface="黑体" panose="02010609060101010101" pitchFamily="49" charset="-122"/>
              </a:rPr>
              <a:t>Local differential privacy assumes the aggregator is also untrusted, which is a very strict privacy algorithm since that no one except the data creator has the access to the raw data.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0" dirty="0">
              <a:solidFill>
                <a:prstClr val="black"/>
              </a:solidFill>
              <a:latin typeface="+mn-lt"/>
              <a:ea typeface="黑体" panose="02010609060101010101" pitchFamily="49"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a:t>Specifically,</a:t>
            </a:r>
            <a:r>
              <a:rPr lang="zh-CN" altLang="en-US" baseline="0" dirty="0"/>
              <a:t> </a:t>
            </a:r>
            <a:r>
              <a:rPr lang="en-US" altLang="zh-CN" baseline="0" dirty="0"/>
              <a:t>each</a:t>
            </a:r>
            <a:r>
              <a:rPr lang="zh-CN" altLang="en-US" baseline="0" dirty="0"/>
              <a:t> </a:t>
            </a:r>
            <a:r>
              <a:rPr lang="en-US" altLang="zh-CN" baseline="0" dirty="0"/>
              <a:t>user</a:t>
            </a:r>
            <a:r>
              <a:rPr lang="zh-CN" altLang="en-US" baseline="0" dirty="0"/>
              <a:t> </a:t>
            </a:r>
            <a:r>
              <a:rPr lang="en-US" altLang="zh-CN" baseline="0" dirty="0"/>
              <a:t>locally</a:t>
            </a:r>
            <a:r>
              <a:rPr lang="zh-CN" altLang="en-US" baseline="0" dirty="0"/>
              <a:t> </a:t>
            </a:r>
            <a:r>
              <a:rPr lang="en-US" altLang="zh-CN" baseline="0" dirty="0"/>
              <a:t>perturb</a:t>
            </a:r>
            <a:r>
              <a:rPr lang="zh-CN" altLang="en-US" baseline="0" dirty="0"/>
              <a:t> </a:t>
            </a:r>
            <a:r>
              <a:rPr lang="en-US" altLang="zh-CN" baseline="0" dirty="0"/>
              <a:t>their</a:t>
            </a:r>
            <a:r>
              <a:rPr lang="zh-CN" altLang="en-US" baseline="0" dirty="0"/>
              <a:t> </a:t>
            </a:r>
            <a:r>
              <a:rPr lang="en-US" altLang="zh-CN" baseline="0" dirty="0"/>
              <a:t>private</a:t>
            </a:r>
            <a:r>
              <a:rPr lang="zh-CN" altLang="en-US" baseline="0" dirty="0"/>
              <a:t> </a:t>
            </a:r>
            <a:r>
              <a:rPr lang="en-US" altLang="zh-CN" baseline="0" dirty="0"/>
              <a:t>data</a:t>
            </a:r>
            <a:r>
              <a:rPr lang="zh-CN" altLang="en-US" baseline="0" dirty="0"/>
              <a:t> </a:t>
            </a:r>
            <a:r>
              <a:rPr lang="en-US" altLang="zh-CN" baseline="0" dirty="0"/>
              <a:t>using</a:t>
            </a:r>
            <a:r>
              <a:rPr lang="zh-CN" altLang="en-US" baseline="0" dirty="0"/>
              <a:t> </a:t>
            </a:r>
            <a:r>
              <a:rPr lang="en-US" altLang="zh-CN" baseline="0" dirty="0"/>
              <a:t>a</a:t>
            </a:r>
            <a:r>
              <a:rPr lang="zh-CN" altLang="en-US" baseline="0" dirty="0"/>
              <a:t> </a:t>
            </a:r>
            <a:r>
              <a:rPr lang="en-US" altLang="zh-CN" baseline="0" dirty="0"/>
              <a:t>randomization algorithm.</a:t>
            </a:r>
            <a:r>
              <a:rPr lang="zh-CN" altLang="en-US" baseline="0" dirty="0"/>
              <a:t> </a:t>
            </a:r>
            <a:r>
              <a:rPr lang="en-US" altLang="zh-CN" baseline="0" dirty="0"/>
              <a:t>After</a:t>
            </a:r>
            <a:r>
              <a:rPr lang="zh-CN" altLang="en-US" baseline="0" dirty="0"/>
              <a:t> </a:t>
            </a:r>
            <a:r>
              <a:rPr lang="en-US" altLang="zh-CN" baseline="0" dirty="0"/>
              <a:t>receiving</a:t>
            </a:r>
            <a:r>
              <a:rPr lang="zh-CN" altLang="en-US" baseline="0" dirty="0"/>
              <a:t> </a:t>
            </a:r>
            <a:r>
              <a:rPr lang="en-US" altLang="zh-CN" baseline="0" dirty="0"/>
              <a:t>the</a:t>
            </a:r>
            <a:r>
              <a:rPr lang="zh-CN" altLang="en-US" baseline="0" dirty="0"/>
              <a:t> </a:t>
            </a:r>
            <a:r>
              <a:rPr lang="en-US" altLang="zh-CN" baseline="0" dirty="0"/>
              <a:t>perturbed</a:t>
            </a:r>
            <a:r>
              <a:rPr lang="zh-CN" altLang="en-US" baseline="0" dirty="0"/>
              <a:t> </a:t>
            </a:r>
            <a:r>
              <a:rPr lang="en-US" altLang="zh-CN" baseline="0" dirty="0"/>
              <a:t>data,</a:t>
            </a:r>
            <a:r>
              <a:rPr lang="zh-CN" altLang="en-US" baseline="0" dirty="0"/>
              <a:t> </a:t>
            </a:r>
            <a:r>
              <a:rPr lang="en-US" altLang="zh-CN" baseline="0" dirty="0"/>
              <a:t>the</a:t>
            </a:r>
            <a:r>
              <a:rPr lang="zh-CN" altLang="en-US" baseline="0" dirty="0"/>
              <a:t> </a:t>
            </a:r>
            <a:r>
              <a:rPr lang="en-US" altLang="zh-CN" baseline="0" dirty="0"/>
              <a:t>aggregator</a:t>
            </a:r>
            <a:r>
              <a:rPr lang="zh-CN" altLang="en-US" baseline="0" dirty="0"/>
              <a:t> </a:t>
            </a:r>
            <a:r>
              <a:rPr lang="en-US" altLang="zh-CN" baseline="0" dirty="0"/>
              <a:t>will</a:t>
            </a:r>
            <a:r>
              <a:rPr lang="zh-CN" altLang="en-US" baseline="0" dirty="0"/>
              <a:t> </a:t>
            </a:r>
            <a:r>
              <a:rPr lang="en-US" altLang="zh-CN" baseline="0" dirty="0"/>
              <a:t>conduct</a:t>
            </a:r>
            <a:r>
              <a:rPr lang="zh-CN" altLang="en-US" baseline="0" dirty="0"/>
              <a:t> </a:t>
            </a:r>
            <a:r>
              <a:rPr lang="en-US" altLang="zh-CN" baseline="0" dirty="0"/>
              <a:t>some</a:t>
            </a:r>
            <a:r>
              <a:rPr lang="zh-CN" altLang="en-US" baseline="0" dirty="0"/>
              <a:t> </a:t>
            </a:r>
            <a:r>
              <a:rPr lang="en-US" altLang="zh-CN" baseline="0" dirty="0"/>
              <a:t>aggregation</a:t>
            </a:r>
            <a:r>
              <a:rPr lang="zh-CN" altLang="en-US" baseline="0" dirty="0"/>
              <a:t> </a:t>
            </a:r>
            <a:r>
              <a:rPr lang="en-US" altLang="zh-CN" baseline="0" dirty="0"/>
              <a:t>to</a:t>
            </a:r>
            <a:r>
              <a:rPr lang="zh-CN" altLang="en-US" baseline="0" dirty="0"/>
              <a:t> </a:t>
            </a:r>
            <a:r>
              <a:rPr lang="en-US" altLang="zh-CN" baseline="0" dirty="0"/>
              <a:t>extract</a:t>
            </a:r>
            <a:r>
              <a:rPr lang="zh-CN" altLang="en-US" baseline="0" dirty="0"/>
              <a:t> </a:t>
            </a:r>
            <a:r>
              <a:rPr lang="en-US" altLang="zh-CN" baseline="0" dirty="0"/>
              <a:t>useful</a:t>
            </a:r>
            <a:r>
              <a:rPr lang="zh-CN" altLang="en-US" baseline="0" dirty="0"/>
              <a:t> </a:t>
            </a:r>
            <a:r>
              <a:rPr lang="en-US" altLang="zh-CN" baseline="0" dirty="0"/>
              <a:t>information.</a:t>
            </a:r>
            <a:r>
              <a:rPr lang="zh-CN" altLang="en-US" baseline="0" dirty="0"/>
              <a:t> </a:t>
            </a:r>
            <a:endParaRPr lang="en-US" altLang="zh-CN" baseline="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0" baseline="0" dirty="0">
              <a:solidFill>
                <a:prstClr val="black"/>
              </a:solidFill>
              <a:latin typeface="+mn-lt"/>
              <a:ea typeface="黑体" panose="02010609060101010101" pitchFamily="49"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0" baseline="0" dirty="0">
                <a:solidFill>
                  <a:prstClr val="black"/>
                </a:solidFill>
                <a:latin typeface="+mn-lt"/>
                <a:ea typeface="黑体" panose="02010609060101010101" pitchFamily="49" charset="-122"/>
              </a:rPr>
              <a:t>点击</a:t>
            </a:r>
            <a:endParaRPr lang="en-US" altLang="zh-CN" sz="1200" b="0" dirty="0">
              <a:solidFill>
                <a:prstClr val="black"/>
              </a:solidFill>
              <a:latin typeface="+mn-lt"/>
              <a:ea typeface="黑体" panose="02010609060101010101" pitchFamily="49"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0" dirty="0">
              <a:solidFill>
                <a:prstClr val="black"/>
              </a:solidFill>
              <a:latin typeface="+mn-lt"/>
              <a:ea typeface="黑体" panose="02010609060101010101" pitchFamily="49"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0" dirty="0">
                <a:solidFill>
                  <a:prstClr val="black"/>
                </a:solidFill>
                <a:latin typeface="+mn-lt"/>
                <a:ea typeface="黑体" panose="02010609060101010101" pitchFamily="49" charset="-122"/>
              </a:rPr>
              <a:t>So LDP is good, but hard to achieve a good balance between privacy and data utility. </a:t>
            </a:r>
            <a:endParaRPr lang="en-US" altLang="zh-CN" dirty="0"/>
          </a:p>
        </p:txBody>
      </p:sp>
      <p:sp>
        <p:nvSpPr>
          <p:cNvPr id="23556" name="灯片编号占位符 3">
            <a:extLst>
              <a:ext uri="{FF2B5EF4-FFF2-40B4-BE49-F238E27FC236}">
                <a16:creationId xmlns:a16="http://schemas.microsoft.com/office/drawing/2014/main" id="{10C0D8AE-746E-B1EC-60A5-56355D388C6C}"/>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DA0BBC3E-BACE-4691-8F8E-566C388745E0}" type="slidenum">
              <a:rPr lang="zh-CN" altLang="en-US" sz="1200" b="0">
                <a:solidFill>
                  <a:srgbClr val="000000"/>
                </a:solidFill>
                <a:latin typeface="宋体" panose="02010600030101010101" pitchFamily="2" charset="-122"/>
              </a:rPr>
              <a:pPr algn="r" eaLnBrk="1" hangingPunct="1"/>
              <a:t>7</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4069360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1CC87A14-203D-B4C0-7AB1-CB2830E59908}"/>
              </a:ext>
            </a:extLst>
          </p:cNvPr>
          <p:cNvSpPr>
            <a:spLocks noGrp="1" noRot="1" noChangeAspect="1" noChangeArrowheads="1" noTextEdit="1"/>
          </p:cNvSpPr>
          <p:nvPr>
            <p:ph type="sldImg"/>
          </p:nvPr>
        </p:nvSpPr>
        <p:spPr>
          <a:ln/>
        </p:spPr>
      </p:sp>
      <p:sp>
        <p:nvSpPr>
          <p:cNvPr id="21507" name="备注占位符 2">
            <a:extLst>
              <a:ext uri="{FF2B5EF4-FFF2-40B4-BE49-F238E27FC236}">
                <a16:creationId xmlns:a16="http://schemas.microsoft.com/office/drawing/2014/main" id="{DF3A97E8-47B9-B288-C45E-86108AA49E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Next,</a:t>
            </a:r>
            <a:r>
              <a:rPr lang="zh-CN" altLang="en-US" baseline="0" dirty="0"/>
              <a:t> </a:t>
            </a:r>
            <a:r>
              <a:rPr lang="en-US" altLang="zh-CN" baseline="0" dirty="0"/>
              <a:t>I</a:t>
            </a:r>
            <a:r>
              <a:rPr lang="zh-CN" altLang="en-US" baseline="0" dirty="0"/>
              <a:t> </a:t>
            </a:r>
            <a:r>
              <a:rPr lang="en-US" altLang="zh-CN" baseline="0" dirty="0"/>
              <a:t>will</a:t>
            </a:r>
            <a:r>
              <a:rPr lang="zh-CN" altLang="en-US" baseline="0" dirty="0"/>
              <a:t> </a:t>
            </a:r>
            <a:r>
              <a:rPr lang="en-US" altLang="zh-CN" baseline="0" dirty="0"/>
              <a:t>introduce</a:t>
            </a:r>
            <a:r>
              <a:rPr lang="zh-CN" altLang="en-US" baseline="0" dirty="0"/>
              <a:t> </a:t>
            </a:r>
            <a:r>
              <a:rPr lang="en-US" altLang="zh-CN" baseline="0" dirty="0"/>
              <a:t>some</a:t>
            </a:r>
            <a:r>
              <a:rPr lang="zh-CN" altLang="en-US" baseline="0" dirty="0"/>
              <a:t> </a:t>
            </a:r>
            <a:r>
              <a:rPr lang="en-US" altLang="zh-CN" baseline="0" dirty="0"/>
              <a:t>existing</a:t>
            </a:r>
            <a:r>
              <a:rPr lang="zh-CN" altLang="en-US" baseline="0" dirty="0"/>
              <a:t> </a:t>
            </a:r>
            <a:r>
              <a:rPr lang="en-US" altLang="zh-CN" baseline="0" dirty="0"/>
              <a:t>works</a:t>
            </a:r>
            <a:r>
              <a:rPr lang="zh-CN" altLang="en-US" baseline="0" dirty="0"/>
              <a:t> </a:t>
            </a:r>
            <a:r>
              <a:rPr lang="en-US" altLang="zh-CN" baseline="0" dirty="0"/>
              <a:t>on</a:t>
            </a:r>
            <a:r>
              <a:rPr lang="zh-CN" altLang="en-US" baseline="0" dirty="0"/>
              <a:t> </a:t>
            </a:r>
            <a:r>
              <a:rPr lang="en-US" altLang="zh-CN" baseline="0" dirty="0"/>
              <a:t>trajectory publication.</a:t>
            </a:r>
            <a:endParaRPr lang="zh-CN" altLang="en-US" dirty="0"/>
          </a:p>
          <a:p>
            <a:pPr eaLnBrk="1" hangingPunct="1"/>
            <a:endParaRPr lang="zh-CN" altLang="en-US" dirty="0"/>
          </a:p>
        </p:txBody>
      </p:sp>
      <p:sp>
        <p:nvSpPr>
          <p:cNvPr id="21508" name="灯片编号占位符 3">
            <a:extLst>
              <a:ext uri="{FF2B5EF4-FFF2-40B4-BE49-F238E27FC236}">
                <a16:creationId xmlns:a16="http://schemas.microsoft.com/office/drawing/2014/main" id="{83D089B2-612F-C52E-6367-A018E261ED0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55978449-E917-4549-AFEC-FD7CFF1E9B71}" type="slidenum">
              <a:rPr lang="zh-CN" altLang="en-US" b="0">
                <a:latin typeface="宋体" panose="02010600030101010101" pitchFamily="2" charset="-122"/>
              </a:rPr>
              <a:pPr/>
              <a:t>8</a:t>
            </a:fld>
            <a:endParaRPr lang="en-US" altLang="zh-CN" b="0">
              <a:latin typeface="宋体" panose="02010600030101010101" pitchFamily="2" charset="-122"/>
            </a:endParaRPr>
          </a:p>
        </p:txBody>
      </p:sp>
    </p:spTree>
    <p:extLst>
      <p:ext uri="{BB962C8B-B14F-4D97-AF65-F5344CB8AC3E}">
        <p14:creationId xmlns:p14="http://schemas.microsoft.com/office/powerpoint/2010/main" val="780807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DEB616D3-CB6C-A295-6678-90A58D716BEC}"/>
              </a:ext>
            </a:extLst>
          </p:cNvPr>
          <p:cNvSpPr>
            <a:spLocks noGrp="1" noRot="1" noChangeAspect="1" noChangeArrowheads="1" noTextEdit="1"/>
          </p:cNvSpPr>
          <p:nvPr>
            <p:ph type="sldImg"/>
          </p:nvPr>
        </p:nvSpPr>
        <p:spPr>
          <a:ln/>
        </p:spPr>
      </p:sp>
      <p:sp>
        <p:nvSpPr>
          <p:cNvPr id="19459" name="备注占位符 2">
            <a:extLst>
              <a:ext uri="{FF2B5EF4-FFF2-40B4-BE49-F238E27FC236}">
                <a16:creationId xmlns:a16="http://schemas.microsoft.com/office/drawing/2014/main" id="{CEF56DA6-2424-AAD5-139A-551D62FCF96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Trajectory publication under </a:t>
            </a:r>
            <a:r>
              <a:rPr lang="en-US" altLang="zh-CN" dirty="0">
                <a:solidFill>
                  <a:srgbClr val="103CC9"/>
                </a:solidFill>
                <a:latin typeface="+mn-lt"/>
                <a:ea typeface="SimHei" panose="02010609060101010101" pitchFamily="49" charset="-122"/>
              </a:rPr>
              <a:t>centralized</a:t>
            </a:r>
            <a:r>
              <a:rPr lang="en-US" altLang="zh-CN" dirty="0"/>
              <a:t> differential privacy has been extensively studied for recent years. General speaking, there are two kinds of methods to release private trajectory data. </a:t>
            </a:r>
          </a:p>
          <a:p>
            <a:pPr eaLnBrk="1" hangingPunct="1"/>
            <a:endParaRPr lang="en-US" altLang="zh-CN" dirty="0"/>
          </a:p>
          <a:p>
            <a:pPr eaLnBrk="1" hangingPunct="1"/>
            <a:r>
              <a:rPr lang="en-US" altLang="zh-CN" dirty="0"/>
              <a:t>The first one is perturbing-based methods, which means that we add noises to each locations and use these perturbed points to construct new trajectories or answer spatial-based queries. </a:t>
            </a:r>
          </a:p>
          <a:p>
            <a:pPr eaLnBrk="1" hangingPunct="1"/>
            <a:endParaRPr lang="en-US" altLang="zh-CN" dirty="0"/>
          </a:p>
          <a:p>
            <a:pPr eaLnBrk="1" hangingPunct="1"/>
            <a:r>
              <a:rPr lang="en-US" altLang="zh-CN" dirty="0"/>
              <a:t>The second one is generative-based methods, which collects important features and add noise to them, and uses these perturbed features to generate synthetic </a:t>
            </a:r>
            <a:r>
              <a:rPr lang="en-US" altLang="zh-CN" dirty="0" err="1"/>
              <a:t>trajectoroes</a:t>
            </a:r>
            <a:r>
              <a:rPr lang="en-US" altLang="zh-CN" dirty="0"/>
              <a:t>.</a:t>
            </a:r>
          </a:p>
          <a:p>
            <a:pPr eaLnBrk="1" hangingPunct="1"/>
            <a:endParaRPr lang="en-US" altLang="zh-CN" dirty="0"/>
          </a:p>
          <a:p>
            <a:pPr eaLnBrk="1" hangingPunct="1"/>
            <a:r>
              <a:rPr lang="zh-CN" altLang="en-US" dirty="0"/>
              <a:t>点击</a:t>
            </a:r>
            <a:endParaRPr lang="en-US" altLang="zh-CN" dirty="0"/>
          </a:p>
          <a:p>
            <a:pPr eaLnBrk="1" hangingPunct="1"/>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There are also some </a:t>
            </a:r>
            <a:r>
              <a:rPr lang="en-US" b="0" i="0" dirty="0">
                <a:solidFill>
                  <a:srgbClr val="4D5156"/>
                </a:solidFill>
                <a:effectLst/>
                <a:latin typeface="Google Sans"/>
              </a:rPr>
              <a:t>attempt</a:t>
            </a:r>
            <a:r>
              <a:rPr lang="en-US" altLang="zh-CN" dirty="0"/>
              <a:t> to publish trajectory under local differential privacy. </a:t>
            </a:r>
            <a:r>
              <a:rPr lang="en-US" dirty="0">
                <a:effectLst/>
                <a:latin typeface="Helvetica Neue" panose="02000503000000020004" pitchFamily="2" charset="0"/>
                <a:ea typeface="PingFang SC" panose="020B0400000000000000" pitchFamily="34" charset="-122"/>
              </a:rPr>
              <a:t>However, in local settings, since we can only access user own data, it is much harder to preserve data utility. The only work that can meet the strict privacy requirement of LDP, is to use external knowledge to </a:t>
            </a:r>
            <a:r>
              <a:rPr lang="en-US" sz="1200" b="0" dirty="0">
                <a:effectLst/>
                <a:latin typeface="+mn-lt"/>
                <a:ea typeface="PingFang SC" panose="020B0400000000000000" pitchFamily="34" charset="-122"/>
                <a:cs typeface="Times New Roman" panose="02020603050405020304" pitchFamily="18" charset="0"/>
              </a:rPr>
              <a:t>d</a:t>
            </a:r>
            <a:r>
              <a:rPr lang="en-US" altLang="zh-CN" sz="1200" b="0" dirty="0">
                <a:latin typeface="+mn-lt"/>
                <a:cs typeface="Times New Roman" panose="02020603050405020304" pitchFamily="18" charset="0"/>
              </a:rPr>
              <a:t>irectly perturb individual trajectory in the form of overlapped n-grams, </a:t>
            </a:r>
            <a:r>
              <a:rPr lang="en-US" dirty="0">
                <a:effectLst/>
                <a:latin typeface="Helvetica Neue" panose="02000503000000020004" pitchFamily="2" charset="0"/>
                <a:ea typeface="PingFang SC" panose="020B0400000000000000" pitchFamily="34" charset="-122"/>
              </a:rPr>
              <a:t>and then form an optimization problem to reconstruct perturbed trajectories.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effectLst/>
              <a:latin typeface="Helvetica Neue" panose="02000503000000020004" pitchFamily="2" charset="0"/>
              <a:ea typeface="PingFang SC" panose="020B0400000000000000"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err="1">
                <a:effectLst/>
                <a:latin typeface="Helvetica Neue" panose="02000503000000020004" pitchFamily="2" charset="0"/>
                <a:ea typeface="PingFang SC" panose="020B0400000000000000" pitchFamily="34" charset="-122"/>
              </a:rPr>
              <a:t>点击</a:t>
            </a:r>
            <a:endParaRPr lang="en-US" dirty="0">
              <a:effectLst/>
              <a:latin typeface="Helvetica Neue" panose="02000503000000020004" pitchFamily="2" charset="0"/>
              <a:ea typeface="PingFang SC" panose="020B0400000000000000" pitchFamily="34" charset="-122"/>
            </a:endParaRPr>
          </a:p>
          <a:p>
            <a:pPr eaLnBrk="1" hangingPunct="1"/>
            <a:r>
              <a:rPr lang="en-US" dirty="0">
                <a:effectLst/>
                <a:latin typeface="Helvetica Neue" panose="02000503000000020004" pitchFamily="2" charset="0"/>
                <a:ea typeface="PingFang SC" panose="020B0400000000000000" pitchFamily="34" charset="-122"/>
              </a:rPr>
              <a:t>However, we argue that this approach suffers from from poor utility, additional knowledge dependence, high computational overhead, as well as very vulnerable to various spatial attacks.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effectLst/>
              <a:latin typeface="Helvetica Neue" panose="02000503000000020004" pitchFamily="2" charset="0"/>
              <a:ea typeface="PingFang SC" panose="020B0400000000000000"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effectLst/>
              <a:latin typeface="Helvetica Neue" panose="02000503000000020004" pitchFamily="2" charset="0"/>
              <a:ea typeface="PingFang SC" panose="020B0400000000000000"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altLang="zh-CN" dirty="0"/>
          </a:p>
        </p:txBody>
      </p:sp>
      <p:sp>
        <p:nvSpPr>
          <p:cNvPr id="19460" name="灯片编号占位符 3">
            <a:extLst>
              <a:ext uri="{FF2B5EF4-FFF2-40B4-BE49-F238E27FC236}">
                <a16:creationId xmlns:a16="http://schemas.microsoft.com/office/drawing/2014/main" id="{BE85D4B5-0BD6-8762-860E-4A5BBA43B867}"/>
              </a:ext>
            </a:extLst>
          </p:cNvPr>
          <p:cNvSpPr txBox="1">
            <a:spLocks noGrp="1"/>
          </p:cNvSpPr>
          <p:nvPr/>
        </p:nvSpPr>
        <p:spPr bwMode="auto">
          <a:xfrm>
            <a:off x="3849688" y="9431338"/>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13" tIns="45858" rIns="91713" bIns="45858" anchor="b"/>
          <a:lstStyle>
            <a:lvl1pPr defTabSz="917575">
              <a:defRPr b="1">
                <a:solidFill>
                  <a:schemeClr val="tx1"/>
                </a:solidFill>
                <a:latin typeface="Arial" panose="020B0604020202020204" pitchFamily="34" charset="0"/>
                <a:ea typeface="宋体" panose="02010600030101010101" pitchFamily="2" charset="-122"/>
              </a:defRPr>
            </a:lvl1pPr>
            <a:lvl2pPr marL="742950" indent="-285750" defTabSz="917575">
              <a:defRPr b="1">
                <a:solidFill>
                  <a:schemeClr val="tx1"/>
                </a:solidFill>
                <a:latin typeface="Arial" panose="020B0604020202020204" pitchFamily="34" charset="0"/>
                <a:ea typeface="宋体" panose="02010600030101010101" pitchFamily="2" charset="-122"/>
              </a:defRPr>
            </a:lvl2pPr>
            <a:lvl3pPr marL="1143000" indent="-228600" defTabSz="917575">
              <a:defRPr b="1">
                <a:solidFill>
                  <a:schemeClr val="tx1"/>
                </a:solidFill>
                <a:latin typeface="Arial" panose="020B0604020202020204" pitchFamily="34" charset="0"/>
                <a:ea typeface="宋体" panose="02010600030101010101" pitchFamily="2" charset="-122"/>
              </a:defRPr>
            </a:lvl3pPr>
            <a:lvl4pPr marL="1600200" indent="-228600" defTabSz="917575">
              <a:defRPr b="1">
                <a:solidFill>
                  <a:schemeClr val="tx1"/>
                </a:solidFill>
                <a:latin typeface="Arial" panose="020B0604020202020204" pitchFamily="34" charset="0"/>
                <a:ea typeface="宋体" panose="02010600030101010101" pitchFamily="2" charset="-122"/>
              </a:defRPr>
            </a:lvl4pPr>
            <a:lvl5pPr marL="2057400" indent="-228600" defTabSz="917575">
              <a:defRPr b="1">
                <a:solidFill>
                  <a:schemeClr val="tx1"/>
                </a:solidFill>
                <a:latin typeface="Arial" panose="020B0604020202020204" pitchFamily="34" charset="0"/>
                <a:ea typeface="宋体" panose="02010600030101010101" pitchFamily="2" charset="-122"/>
              </a:defRPr>
            </a:lvl5pPr>
            <a:lvl6pPr marL="25146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917575"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1B5143B3-77B7-4E1D-9567-5848F22720B5}" type="slidenum">
              <a:rPr lang="zh-CN" altLang="en-US" sz="1200" b="0">
                <a:solidFill>
                  <a:srgbClr val="000000"/>
                </a:solidFill>
                <a:latin typeface="宋体" panose="02010600030101010101" pitchFamily="2" charset="-122"/>
              </a:rPr>
              <a:pPr algn="r" eaLnBrk="1" hangingPunct="1"/>
              <a:t>9</a:t>
            </a:fld>
            <a:endParaRPr lang="en-US" altLang="zh-CN" sz="1200" b="0">
              <a:solidFill>
                <a:srgbClr val="000000"/>
              </a:solidFill>
              <a:latin typeface="宋体" panose="02010600030101010101" pitchFamily="2" charset="-122"/>
            </a:endParaRPr>
          </a:p>
        </p:txBody>
      </p:sp>
    </p:spTree>
    <p:extLst>
      <p:ext uri="{BB962C8B-B14F-4D97-AF65-F5344CB8AC3E}">
        <p14:creationId xmlns:p14="http://schemas.microsoft.com/office/powerpoint/2010/main" val="23631821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Rectangle 10">
            <a:extLst>
              <a:ext uri="{FF2B5EF4-FFF2-40B4-BE49-F238E27FC236}">
                <a16:creationId xmlns:a16="http://schemas.microsoft.com/office/drawing/2014/main" id="{675A139A-5A33-8F23-465D-1369D6AC0D8F}"/>
              </a:ext>
            </a:extLst>
          </p:cNvPr>
          <p:cNvGrpSpPr>
            <a:grpSpLocks/>
          </p:cNvGrpSpPr>
          <p:nvPr/>
        </p:nvGrpSpPr>
        <p:grpSpPr bwMode="auto">
          <a:xfrm>
            <a:off x="323850" y="2992438"/>
            <a:ext cx="9313863" cy="79375"/>
            <a:chOff x="204" y="1885"/>
            <a:chExt cx="5867" cy="50"/>
          </a:xfrm>
        </p:grpSpPr>
        <p:pic>
          <p:nvPicPr>
            <p:cNvPr id="5" name="Rectangle 10">
              <a:extLst>
                <a:ext uri="{FF2B5EF4-FFF2-40B4-BE49-F238E27FC236}">
                  <a16:creationId xmlns:a16="http://schemas.microsoft.com/office/drawing/2014/main" id="{673765FF-88D5-FF64-2A02-0A8D47EB1B6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1885"/>
              <a:ext cx="5867"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a:extLst>
                <a:ext uri="{FF2B5EF4-FFF2-40B4-BE49-F238E27FC236}">
                  <a16:creationId xmlns:a16="http://schemas.microsoft.com/office/drawing/2014/main" id="{1C2E08FD-3658-2835-FAE4-8278416D8782}"/>
                </a:ext>
              </a:extLst>
            </p:cNvPr>
            <p:cNvSpPr txBox="1">
              <a:spLocks noChangeArrowheads="1"/>
            </p:cNvSpPr>
            <p:nvPr/>
          </p:nvSpPr>
          <p:spPr bwMode="auto">
            <a:xfrm rot="10800000">
              <a:off x="208" y="1888"/>
              <a:ext cx="5860" cy="45"/>
            </a:xfrm>
            <a:prstGeom prst="rect">
              <a:avLst/>
            </a:prstGeom>
            <a:noFill/>
            <a:ln>
              <a:noFill/>
            </a:ln>
          </p:spPr>
          <p:txBody>
            <a:bodyPr wrap="none" anchor="ctr"/>
            <a:lstStyle>
              <a:lvl1pPr>
                <a:defRPr b="1">
                  <a:solidFill>
                    <a:schemeClr val="tx1"/>
                  </a:solidFill>
                  <a:latin typeface="Arial" charset="0"/>
                  <a:ea typeface="宋体" charset="-122"/>
                </a:defRPr>
              </a:lvl1pPr>
              <a:lvl2pPr marL="742950" indent="-285750">
                <a:defRPr b="1">
                  <a:solidFill>
                    <a:schemeClr val="tx1"/>
                  </a:solidFill>
                  <a:latin typeface="Arial" charset="0"/>
                  <a:ea typeface="宋体" charset="-122"/>
                </a:defRPr>
              </a:lvl2pPr>
              <a:lvl3pPr marL="1143000" indent="-228600">
                <a:defRPr b="1">
                  <a:solidFill>
                    <a:schemeClr val="tx1"/>
                  </a:solidFill>
                  <a:latin typeface="Arial" charset="0"/>
                  <a:ea typeface="宋体" charset="-122"/>
                </a:defRPr>
              </a:lvl3pPr>
              <a:lvl4pPr marL="1600200" indent="-228600">
                <a:defRPr b="1">
                  <a:solidFill>
                    <a:schemeClr val="tx1"/>
                  </a:solidFill>
                  <a:latin typeface="Arial" charset="0"/>
                  <a:ea typeface="宋体" charset="-122"/>
                </a:defRPr>
              </a:lvl4pPr>
              <a:lvl5pPr marL="2057400" indent="-228600">
                <a:defRPr b="1">
                  <a:solidFill>
                    <a:schemeClr val="tx1"/>
                  </a:solidFill>
                  <a:latin typeface="Arial" charset="0"/>
                  <a:ea typeface="宋体" charset="-122"/>
                </a:defRPr>
              </a:lvl5pPr>
              <a:lvl6pPr marL="2514600" indent="-228600" eaLnBrk="0" fontAlgn="base" hangingPunct="0">
                <a:spcBef>
                  <a:spcPct val="0"/>
                </a:spcBef>
                <a:spcAft>
                  <a:spcPct val="0"/>
                </a:spcAft>
                <a:defRPr b="1">
                  <a:solidFill>
                    <a:schemeClr val="tx1"/>
                  </a:solidFill>
                  <a:latin typeface="Arial" charset="0"/>
                  <a:ea typeface="宋体" charset="-122"/>
                </a:defRPr>
              </a:lvl6pPr>
              <a:lvl7pPr marL="2971800" indent="-228600" eaLnBrk="0" fontAlgn="base" hangingPunct="0">
                <a:spcBef>
                  <a:spcPct val="0"/>
                </a:spcBef>
                <a:spcAft>
                  <a:spcPct val="0"/>
                </a:spcAft>
                <a:defRPr b="1">
                  <a:solidFill>
                    <a:schemeClr val="tx1"/>
                  </a:solidFill>
                  <a:latin typeface="Arial" charset="0"/>
                  <a:ea typeface="宋体" charset="-122"/>
                </a:defRPr>
              </a:lvl7pPr>
              <a:lvl8pPr marL="3429000" indent="-228600" eaLnBrk="0" fontAlgn="base" hangingPunct="0">
                <a:spcBef>
                  <a:spcPct val="0"/>
                </a:spcBef>
                <a:spcAft>
                  <a:spcPct val="0"/>
                </a:spcAft>
                <a:defRPr b="1">
                  <a:solidFill>
                    <a:schemeClr val="tx1"/>
                  </a:solidFill>
                  <a:latin typeface="Arial" charset="0"/>
                  <a:ea typeface="宋体" charset="-122"/>
                </a:defRPr>
              </a:lvl8pPr>
              <a:lvl9pPr marL="3886200" indent="-228600" eaLnBrk="0" fontAlgn="base" hangingPunct="0">
                <a:spcBef>
                  <a:spcPct val="0"/>
                </a:spcBef>
                <a:spcAft>
                  <a:spcPct val="0"/>
                </a:spcAft>
                <a:defRPr b="1">
                  <a:solidFill>
                    <a:schemeClr val="tx1"/>
                  </a:solidFill>
                  <a:latin typeface="Arial" charset="0"/>
                  <a:ea typeface="宋体" charset="-122"/>
                </a:defRPr>
              </a:lvl9pPr>
            </a:lstStyle>
            <a:p>
              <a:pPr>
                <a:defRPr/>
              </a:pPr>
              <a:endParaRPr lang="zh-CN" altLang="en-US" b="0"/>
            </a:p>
          </p:txBody>
        </p:sp>
      </p:grpSp>
      <p:sp>
        <p:nvSpPr>
          <p:cNvPr id="16386" name="Rectangle 2"/>
          <p:cNvSpPr>
            <a:spLocks noGrp="1" noChangeArrowheads="1"/>
          </p:cNvSpPr>
          <p:nvPr>
            <p:ph type="ctrTitle"/>
          </p:nvPr>
        </p:nvSpPr>
        <p:spPr>
          <a:xfrm>
            <a:off x="742950" y="685800"/>
            <a:ext cx="8420100" cy="2127250"/>
          </a:xfrm>
        </p:spPr>
        <p:txBody>
          <a:bodyPr/>
          <a:lstStyle>
            <a:lvl1pPr algn="ctr">
              <a:defRPr sz="5400"/>
            </a:lvl1pPr>
          </a:lstStyle>
          <a:p>
            <a:r>
              <a:rPr lang="zh-CN" altLang="en-US"/>
              <a:t>单击此处编辑母版标题样式</a:t>
            </a:r>
            <a:endParaRPr lang="en-US" altLang="zh-CN"/>
          </a:p>
        </p:txBody>
      </p:sp>
      <p:sp>
        <p:nvSpPr>
          <p:cNvPr id="16387" name="Rectangle 3"/>
          <p:cNvSpPr>
            <a:spLocks noGrp="1" noChangeArrowheads="1"/>
          </p:cNvSpPr>
          <p:nvPr>
            <p:ph type="subTitle" idx="1"/>
          </p:nvPr>
        </p:nvSpPr>
        <p:spPr>
          <a:xfrm>
            <a:off x="1485900" y="3270250"/>
            <a:ext cx="6934200" cy="2209800"/>
          </a:xfrm>
        </p:spPr>
        <p:txBody>
          <a:bodyPr/>
          <a:lstStyle>
            <a:lvl1pPr marL="0" indent="0" algn="ctr">
              <a:buFont typeface="Wingdings" pitchFamily="2" charset="2"/>
              <a:buNone/>
              <a:defRPr sz="3000"/>
            </a:lvl1pPr>
          </a:lstStyle>
          <a:p>
            <a:r>
              <a:rPr lang="zh-CN" altLang="en-US"/>
              <a:t>单击此处编辑母版副标题样式</a:t>
            </a:r>
            <a:endParaRPr lang="en-US" altLang="zh-CN"/>
          </a:p>
        </p:txBody>
      </p:sp>
      <p:sp>
        <p:nvSpPr>
          <p:cNvPr id="7" name="Rectangle 4">
            <a:extLst>
              <a:ext uri="{FF2B5EF4-FFF2-40B4-BE49-F238E27FC236}">
                <a16:creationId xmlns:a16="http://schemas.microsoft.com/office/drawing/2014/main" id="{5E48FD0E-604A-976C-A0C5-30EC06EFDFA4}"/>
              </a:ext>
            </a:extLst>
          </p:cNvPr>
          <p:cNvSpPr>
            <a:spLocks noGrp="1" noChangeArrowheads="1"/>
          </p:cNvSpPr>
          <p:nvPr>
            <p:ph type="dt" sz="half" idx="10"/>
          </p:nvPr>
        </p:nvSpPr>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515D2504-19FF-9FD6-0934-DB66F184D654}"/>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A4946574-4EEC-1D55-86BA-FBD235A9AC8D}"/>
              </a:ext>
            </a:extLst>
          </p:cNvPr>
          <p:cNvSpPr>
            <a:spLocks noGrp="1" noChangeArrowheads="1"/>
          </p:cNvSpPr>
          <p:nvPr>
            <p:ph type="sldNum" sz="quarter" idx="12"/>
          </p:nvPr>
        </p:nvSpPr>
        <p:spPr/>
        <p:txBody>
          <a:bodyPr/>
          <a:lstStyle>
            <a:lvl1pPr>
              <a:defRPr smtClean="0"/>
            </a:lvl1pPr>
          </a:lstStyle>
          <a:p>
            <a:pPr>
              <a:defRPr/>
            </a:pPr>
            <a:fld id="{2EFE7C15-A192-4D1F-82CF-0495EB2D05C6}" type="slidenum">
              <a:rPr lang="zh-CN" altLang="en-US"/>
              <a:pPr>
                <a:defRPr/>
              </a:pPr>
              <a:t>‹#›</a:t>
            </a:fld>
            <a:endParaRPr lang="en-US" altLang="zh-CN"/>
          </a:p>
        </p:txBody>
      </p:sp>
    </p:spTree>
    <p:extLst>
      <p:ext uri="{BB962C8B-B14F-4D97-AF65-F5344CB8AC3E}">
        <p14:creationId xmlns:p14="http://schemas.microsoft.com/office/powerpoint/2010/main" val="591219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0196F38-AFC0-1C5A-A41E-41839390B79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E38F159-D5D9-A200-3EF8-87B3E3CA02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790D025-DF07-80F8-45F5-7C81ABA96EA0}"/>
              </a:ext>
            </a:extLst>
          </p:cNvPr>
          <p:cNvSpPr>
            <a:spLocks noGrp="1" noChangeArrowheads="1"/>
          </p:cNvSpPr>
          <p:nvPr>
            <p:ph type="sldNum" sz="quarter" idx="12"/>
          </p:nvPr>
        </p:nvSpPr>
        <p:spPr>
          <a:ln/>
        </p:spPr>
        <p:txBody>
          <a:bodyPr/>
          <a:lstStyle>
            <a:lvl1pPr>
              <a:defRPr/>
            </a:lvl1pPr>
          </a:lstStyle>
          <a:p>
            <a:pPr>
              <a:defRPr/>
            </a:pPr>
            <a:fld id="{99130258-F27E-4EA7-B18C-A37749CE9C93}" type="slidenum">
              <a:rPr lang="zh-CN" altLang="en-US"/>
              <a:pPr>
                <a:defRPr/>
              </a:pPr>
              <a:t>‹#›</a:t>
            </a:fld>
            <a:endParaRPr lang="en-US" altLang="zh-CN"/>
          </a:p>
        </p:txBody>
      </p:sp>
    </p:spTree>
    <p:extLst>
      <p:ext uri="{BB962C8B-B14F-4D97-AF65-F5344CB8AC3E}">
        <p14:creationId xmlns:p14="http://schemas.microsoft.com/office/powerpoint/2010/main" val="4061271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7813"/>
            <a:ext cx="222885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95300" y="277813"/>
            <a:ext cx="653415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51CFBD0-C727-722C-2A6F-C8BBDF2A66B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EBEB04D-B7CA-B677-F1F1-AACBEC3D094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00B5E4E-EE8D-20F4-381A-7AB05FEE1E1D}"/>
              </a:ext>
            </a:extLst>
          </p:cNvPr>
          <p:cNvSpPr>
            <a:spLocks noGrp="1" noChangeArrowheads="1"/>
          </p:cNvSpPr>
          <p:nvPr>
            <p:ph type="sldNum" sz="quarter" idx="12"/>
          </p:nvPr>
        </p:nvSpPr>
        <p:spPr>
          <a:ln/>
        </p:spPr>
        <p:txBody>
          <a:bodyPr/>
          <a:lstStyle>
            <a:lvl1pPr>
              <a:defRPr/>
            </a:lvl1pPr>
          </a:lstStyle>
          <a:p>
            <a:pPr>
              <a:defRPr/>
            </a:pPr>
            <a:fld id="{139B214A-0838-4BDB-8F1C-F4C274124D15}" type="slidenum">
              <a:rPr lang="zh-CN" altLang="en-US"/>
              <a:pPr>
                <a:defRPr/>
              </a:pPr>
              <a:t>‹#›</a:t>
            </a:fld>
            <a:endParaRPr lang="en-US" altLang="zh-CN"/>
          </a:p>
        </p:txBody>
      </p:sp>
    </p:spTree>
    <p:extLst>
      <p:ext uri="{BB962C8B-B14F-4D97-AF65-F5344CB8AC3E}">
        <p14:creationId xmlns:p14="http://schemas.microsoft.com/office/powerpoint/2010/main" val="584382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277813"/>
            <a:ext cx="89154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95300" y="1600200"/>
            <a:ext cx="4381500" cy="4530725"/>
          </a:xfrm>
        </p:spPr>
        <p:txBody>
          <a:bodyPr/>
          <a:lstStyle>
            <a:lvl3pPr marL="1143000" indent="-228600">
              <a:buClr>
                <a:srgbClr val="C00000"/>
              </a:buClr>
              <a:buFont typeface="Wingdings" panose="05000000000000000000" pitchFamily="2" charset="2"/>
              <a:buChar char="p"/>
              <a:defRPr/>
            </a:lvl3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quarter" idx="2"/>
          </p:nvPr>
        </p:nvSpPr>
        <p:spPr>
          <a:xfrm>
            <a:off x="5029200" y="1600200"/>
            <a:ext cx="4381500" cy="2189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029200" y="3941763"/>
            <a:ext cx="4381500" cy="21891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5755D975-E4C8-3A87-55DA-72519CC9C3C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3159C535-9F0E-0485-0FE8-93E278E2A11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B862C0AF-06C2-6AA9-7F6C-2BDD270B946A}"/>
              </a:ext>
            </a:extLst>
          </p:cNvPr>
          <p:cNvSpPr>
            <a:spLocks noGrp="1" noChangeArrowheads="1"/>
          </p:cNvSpPr>
          <p:nvPr>
            <p:ph type="sldNum" sz="quarter" idx="12"/>
          </p:nvPr>
        </p:nvSpPr>
        <p:spPr>
          <a:ln/>
        </p:spPr>
        <p:txBody>
          <a:bodyPr/>
          <a:lstStyle>
            <a:lvl1pPr>
              <a:defRPr/>
            </a:lvl1pPr>
          </a:lstStyle>
          <a:p>
            <a:pPr>
              <a:defRPr/>
            </a:pPr>
            <a:fld id="{A846595F-31D6-4A0B-AF47-FEE8C506338D}" type="slidenum">
              <a:rPr lang="zh-CN" altLang="en-US"/>
              <a:pPr>
                <a:defRPr/>
              </a:pPr>
              <a:t>‹#›</a:t>
            </a:fld>
            <a:endParaRPr lang="en-US" altLang="zh-CN"/>
          </a:p>
        </p:txBody>
      </p:sp>
    </p:spTree>
    <p:extLst>
      <p:ext uri="{BB962C8B-B14F-4D97-AF65-F5344CB8AC3E}">
        <p14:creationId xmlns:p14="http://schemas.microsoft.com/office/powerpoint/2010/main" val="41282355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95300" y="277813"/>
            <a:ext cx="89154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95300" y="1600200"/>
            <a:ext cx="43815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5029200" y="1600200"/>
            <a:ext cx="4381500" cy="4530725"/>
          </a:xfrm>
        </p:spPr>
        <p:txBody>
          <a:bodyPr/>
          <a:lstStyle/>
          <a:p>
            <a:pPr lvl="0"/>
            <a:r>
              <a:rPr lang="zh-CN" altLang="en-US" noProof="0"/>
              <a:t>单击图标添加剪 贴画</a:t>
            </a:r>
          </a:p>
        </p:txBody>
      </p:sp>
      <p:sp>
        <p:nvSpPr>
          <p:cNvPr id="5" name="Rectangle 4">
            <a:extLst>
              <a:ext uri="{FF2B5EF4-FFF2-40B4-BE49-F238E27FC236}">
                <a16:creationId xmlns:a16="http://schemas.microsoft.com/office/drawing/2014/main" id="{83F7F988-BE71-18B3-25C2-4EB2B3B7472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14F42DB-79CF-44D0-FA04-9B01E68B2AF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8B0077A-30A7-C706-2815-48F67EE6ABBF}"/>
              </a:ext>
            </a:extLst>
          </p:cNvPr>
          <p:cNvSpPr>
            <a:spLocks noGrp="1" noChangeArrowheads="1"/>
          </p:cNvSpPr>
          <p:nvPr>
            <p:ph type="sldNum" sz="quarter" idx="12"/>
          </p:nvPr>
        </p:nvSpPr>
        <p:spPr>
          <a:ln/>
        </p:spPr>
        <p:txBody>
          <a:bodyPr/>
          <a:lstStyle>
            <a:lvl1pPr>
              <a:defRPr/>
            </a:lvl1pPr>
          </a:lstStyle>
          <a:p>
            <a:pPr>
              <a:defRPr/>
            </a:pPr>
            <a:fld id="{DD35FF6C-8ACF-4BEF-82CB-057D51E2908E}" type="slidenum">
              <a:rPr lang="zh-CN" altLang="en-US"/>
              <a:pPr>
                <a:defRPr/>
              </a:pPr>
              <a:t>‹#›</a:t>
            </a:fld>
            <a:endParaRPr lang="en-US" altLang="zh-CN"/>
          </a:p>
        </p:txBody>
      </p:sp>
    </p:spTree>
    <p:extLst>
      <p:ext uri="{BB962C8B-B14F-4D97-AF65-F5344CB8AC3E}">
        <p14:creationId xmlns:p14="http://schemas.microsoft.com/office/powerpoint/2010/main" val="1022682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0423EC7-6E70-05D1-0825-7D858F6827F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FEE2A764-CD9B-FD08-328E-73C8AABD8F7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41F6BC15-A385-D0A2-4D7D-EC370B721935}"/>
              </a:ext>
            </a:extLst>
          </p:cNvPr>
          <p:cNvSpPr>
            <a:spLocks noGrp="1" noChangeArrowheads="1"/>
          </p:cNvSpPr>
          <p:nvPr>
            <p:ph type="sldNum" sz="quarter" idx="12"/>
          </p:nvPr>
        </p:nvSpPr>
        <p:spPr>
          <a:ln/>
        </p:spPr>
        <p:txBody>
          <a:bodyPr/>
          <a:lstStyle>
            <a:lvl1pPr>
              <a:defRPr/>
            </a:lvl1pPr>
          </a:lstStyle>
          <a:p>
            <a:pPr>
              <a:defRPr/>
            </a:pPr>
            <a:fld id="{02C778CC-AE7F-4433-8724-6FC25863E6F2}" type="slidenum">
              <a:rPr lang="zh-CN" altLang="en-US"/>
              <a:pPr>
                <a:defRPr/>
              </a:pPr>
              <a:t>‹#›</a:t>
            </a:fld>
            <a:endParaRPr lang="en-US" altLang="zh-CN"/>
          </a:p>
        </p:txBody>
      </p:sp>
    </p:spTree>
    <p:extLst>
      <p:ext uri="{BB962C8B-B14F-4D97-AF65-F5344CB8AC3E}">
        <p14:creationId xmlns:p14="http://schemas.microsoft.com/office/powerpoint/2010/main" val="38400052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44450"/>
            <a:ext cx="8915400" cy="936625"/>
          </a:xfrm>
        </p:spPr>
        <p:txBody>
          <a:bodyPr/>
          <a:lstStyle/>
          <a:p>
            <a:r>
              <a:rPr lang="zh-CN" altLang="en-US"/>
              <a:t>单击此处编辑母版标题样式</a:t>
            </a:r>
          </a:p>
        </p:txBody>
      </p:sp>
      <p:sp>
        <p:nvSpPr>
          <p:cNvPr id="3" name="文本占位符 2"/>
          <p:cNvSpPr>
            <a:spLocks noGrp="1"/>
          </p:cNvSpPr>
          <p:nvPr>
            <p:ph type="body" sz="half" idx="1"/>
          </p:nvPr>
        </p:nvSpPr>
        <p:spPr>
          <a:xfrm>
            <a:off x="495300" y="1268413"/>
            <a:ext cx="4381500" cy="4862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29200" y="1268413"/>
            <a:ext cx="4381500" cy="4862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FAD07DF2-7B3E-5DE3-FC66-ABF90F56A9D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5CCF040-7A14-6B9D-6979-B4110C45142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D8E836C-B005-DDD4-5DBB-C122C314FD71}"/>
              </a:ext>
            </a:extLst>
          </p:cNvPr>
          <p:cNvSpPr>
            <a:spLocks noGrp="1" noChangeArrowheads="1"/>
          </p:cNvSpPr>
          <p:nvPr>
            <p:ph type="sldNum" sz="quarter" idx="12"/>
          </p:nvPr>
        </p:nvSpPr>
        <p:spPr>
          <a:ln/>
        </p:spPr>
        <p:txBody>
          <a:bodyPr/>
          <a:lstStyle>
            <a:lvl1pPr>
              <a:defRPr/>
            </a:lvl1pPr>
          </a:lstStyle>
          <a:p>
            <a:pPr>
              <a:defRPr/>
            </a:pPr>
            <a:fld id="{69740752-3443-424D-83E8-66D9DA46CB9B}" type="slidenum">
              <a:rPr lang="zh-CN" altLang="en-US"/>
              <a:pPr>
                <a:defRPr/>
              </a:pPr>
              <a:t>‹#›</a:t>
            </a:fld>
            <a:endParaRPr lang="en-US" altLang="zh-CN"/>
          </a:p>
        </p:txBody>
      </p:sp>
    </p:spTree>
    <p:extLst>
      <p:ext uri="{BB962C8B-B14F-4D97-AF65-F5344CB8AC3E}">
        <p14:creationId xmlns:p14="http://schemas.microsoft.com/office/powerpoint/2010/main" val="394729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44625"/>
            <a:ext cx="8915400" cy="1008112"/>
          </a:xfrm>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a:extLst>
              <a:ext uri="{FF2B5EF4-FFF2-40B4-BE49-F238E27FC236}">
                <a16:creationId xmlns:a16="http://schemas.microsoft.com/office/drawing/2014/main" id="{AD7896AB-B2E1-9F91-C11B-4068AFB03A3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7FADC26-806E-8BA5-1964-F4BAF66DBAF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13D6FAF-D1A5-06FB-2D02-B71D365AFEAB}"/>
              </a:ext>
            </a:extLst>
          </p:cNvPr>
          <p:cNvSpPr>
            <a:spLocks noGrp="1" noChangeArrowheads="1"/>
          </p:cNvSpPr>
          <p:nvPr>
            <p:ph type="sldNum" sz="quarter" idx="12"/>
          </p:nvPr>
        </p:nvSpPr>
        <p:spPr>
          <a:ln/>
        </p:spPr>
        <p:txBody>
          <a:bodyPr/>
          <a:lstStyle>
            <a:lvl1pPr>
              <a:defRPr/>
            </a:lvl1pPr>
          </a:lstStyle>
          <a:p>
            <a:pPr>
              <a:defRPr/>
            </a:pPr>
            <a:fld id="{D4AE9ED1-8476-442D-8302-63D37C887EA1}" type="slidenum">
              <a:rPr lang="zh-CN" altLang="en-US"/>
              <a:pPr>
                <a:defRPr/>
              </a:pPr>
              <a:t>‹#›</a:t>
            </a:fld>
            <a:endParaRPr lang="en-US" altLang="zh-CN"/>
          </a:p>
        </p:txBody>
      </p:sp>
    </p:spTree>
    <p:extLst>
      <p:ext uri="{BB962C8B-B14F-4D97-AF65-F5344CB8AC3E}">
        <p14:creationId xmlns:p14="http://schemas.microsoft.com/office/powerpoint/2010/main" val="189022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EDE2ACFD-36EE-FF86-71FE-7ADF7D15696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2E9A20B-2038-82FE-2B54-F0F807DD59C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350CE52-5B4A-CF20-755F-538A271F004F}"/>
              </a:ext>
            </a:extLst>
          </p:cNvPr>
          <p:cNvSpPr>
            <a:spLocks noGrp="1" noChangeArrowheads="1"/>
          </p:cNvSpPr>
          <p:nvPr>
            <p:ph type="sldNum" sz="quarter" idx="12"/>
          </p:nvPr>
        </p:nvSpPr>
        <p:spPr>
          <a:ln/>
        </p:spPr>
        <p:txBody>
          <a:bodyPr/>
          <a:lstStyle>
            <a:lvl1pPr>
              <a:defRPr/>
            </a:lvl1pPr>
          </a:lstStyle>
          <a:p>
            <a:pPr>
              <a:defRPr/>
            </a:pPr>
            <a:fld id="{F09ECD96-B8B0-4997-B4F2-B05EA891B872}" type="slidenum">
              <a:rPr lang="zh-CN" altLang="en-US"/>
              <a:pPr>
                <a:defRPr/>
              </a:pPr>
              <a:t>‹#›</a:t>
            </a:fld>
            <a:endParaRPr lang="en-US" altLang="zh-CN"/>
          </a:p>
        </p:txBody>
      </p:sp>
    </p:spTree>
    <p:extLst>
      <p:ext uri="{BB962C8B-B14F-4D97-AF65-F5344CB8AC3E}">
        <p14:creationId xmlns:p14="http://schemas.microsoft.com/office/powerpoint/2010/main" val="438658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95300" y="1600200"/>
            <a:ext cx="43815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29200" y="1600200"/>
            <a:ext cx="43815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388BA018-79DB-1D10-A426-D85831A5802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E18BE97-276D-CB4E-F7D7-3DE7FDA4D1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4DFD9F85-C49C-F4D7-48B5-9AD3D7A0ADF5}"/>
              </a:ext>
            </a:extLst>
          </p:cNvPr>
          <p:cNvSpPr>
            <a:spLocks noGrp="1" noChangeArrowheads="1"/>
          </p:cNvSpPr>
          <p:nvPr>
            <p:ph type="sldNum" sz="quarter" idx="12"/>
          </p:nvPr>
        </p:nvSpPr>
        <p:spPr>
          <a:ln/>
        </p:spPr>
        <p:txBody>
          <a:bodyPr/>
          <a:lstStyle>
            <a:lvl1pPr>
              <a:defRPr/>
            </a:lvl1pPr>
          </a:lstStyle>
          <a:p>
            <a:pPr>
              <a:defRPr/>
            </a:pPr>
            <a:fld id="{62F7CEC9-7BD0-4A86-9116-BD8D60FD572A}" type="slidenum">
              <a:rPr lang="zh-CN" altLang="en-US"/>
              <a:pPr>
                <a:defRPr/>
              </a:pPr>
              <a:t>‹#›</a:t>
            </a:fld>
            <a:endParaRPr lang="en-US" altLang="zh-CN"/>
          </a:p>
        </p:txBody>
      </p:sp>
    </p:spTree>
    <p:extLst>
      <p:ext uri="{BB962C8B-B14F-4D97-AF65-F5344CB8AC3E}">
        <p14:creationId xmlns:p14="http://schemas.microsoft.com/office/powerpoint/2010/main" val="749321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44624"/>
            <a:ext cx="89154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495335CC-EE4D-AA39-7B17-943A404E34E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8FA3F69C-8F21-1E83-8F48-79BBB94B60B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A954EF04-1BFB-0D93-DB1A-208C13E0D643}"/>
              </a:ext>
            </a:extLst>
          </p:cNvPr>
          <p:cNvSpPr>
            <a:spLocks noGrp="1" noChangeArrowheads="1"/>
          </p:cNvSpPr>
          <p:nvPr>
            <p:ph type="sldNum" sz="quarter" idx="12"/>
          </p:nvPr>
        </p:nvSpPr>
        <p:spPr>
          <a:ln/>
        </p:spPr>
        <p:txBody>
          <a:bodyPr/>
          <a:lstStyle>
            <a:lvl1pPr>
              <a:defRPr/>
            </a:lvl1pPr>
          </a:lstStyle>
          <a:p>
            <a:pPr>
              <a:defRPr/>
            </a:pPr>
            <a:fld id="{7E13E159-780C-4F18-BB7F-606D7249D90E}" type="slidenum">
              <a:rPr lang="zh-CN" altLang="en-US"/>
              <a:pPr>
                <a:defRPr/>
              </a:pPr>
              <a:t>‹#›</a:t>
            </a:fld>
            <a:endParaRPr lang="en-US" altLang="zh-CN"/>
          </a:p>
        </p:txBody>
      </p:sp>
    </p:spTree>
    <p:extLst>
      <p:ext uri="{BB962C8B-B14F-4D97-AF65-F5344CB8AC3E}">
        <p14:creationId xmlns:p14="http://schemas.microsoft.com/office/powerpoint/2010/main" val="100728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Rectangle 4">
            <a:extLst>
              <a:ext uri="{FF2B5EF4-FFF2-40B4-BE49-F238E27FC236}">
                <a16:creationId xmlns:a16="http://schemas.microsoft.com/office/drawing/2014/main" id="{E282DBA8-230F-A204-F834-901F499849E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1BCC965D-B004-1CD0-5F08-8A94A617A54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61210350-AAF2-CD80-84D1-71037E38325A}"/>
              </a:ext>
            </a:extLst>
          </p:cNvPr>
          <p:cNvSpPr>
            <a:spLocks noGrp="1" noChangeArrowheads="1"/>
          </p:cNvSpPr>
          <p:nvPr>
            <p:ph type="sldNum" sz="quarter" idx="12"/>
          </p:nvPr>
        </p:nvSpPr>
        <p:spPr>
          <a:ln/>
        </p:spPr>
        <p:txBody>
          <a:bodyPr/>
          <a:lstStyle>
            <a:lvl1pPr>
              <a:defRPr/>
            </a:lvl1pPr>
          </a:lstStyle>
          <a:p>
            <a:pPr>
              <a:defRPr/>
            </a:pPr>
            <a:fld id="{53921AB0-A9DF-4E3C-ADCB-DE932E220630}" type="slidenum">
              <a:rPr lang="zh-CN" altLang="en-US"/>
              <a:pPr>
                <a:defRPr/>
              </a:pPr>
              <a:t>‹#›</a:t>
            </a:fld>
            <a:endParaRPr lang="en-US" altLang="zh-CN"/>
          </a:p>
        </p:txBody>
      </p:sp>
    </p:spTree>
    <p:extLst>
      <p:ext uri="{BB962C8B-B14F-4D97-AF65-F5344CB8AC3E}">
        <p14:creationId xmlns:p14="http://schemas.microsoft.com/office/powerpoint/2010/main" val="538759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CD54DC-37E2-66DC-CAB0-8591C355B53C}"/>
              </a:ext>
            </a:extLst>
          </p:cNvPr>
          <p:cNvSpPr>
            <a:spLocks noGrp="1"/>
          </p:cNvSpPr>
          <p:nvPr>
            <p:ph type="dt" sz="half" idx="10"/>
          </p:nvPr>
        </p:nvSpPr>
        <p:spPr/>
        <p:txBody>
          <a:bodyPr/>
          <a:lstStyle>
            <a:lvl1pPr>
              <a:defRPr/>
            </a:lvl1pPr>
          </a:lstStyle>
          <a:p>
            <a:pPr>
              <a:defRPr/>
            </a:pPr>
            <a:endParaRPr lang="en-US" altLang="zh-CN"/>
          </a:p>
        </p:txBody>
      </p:sp>
      <p:sp>
        <p:nvSpPr>
          <p:cNvPr id="3" name="页脚占位符 2">
            <a:extLst>
              <a:ext uri="{FF2B5EF4-FFF2-40B4-BE49-F238E27FC236}">
                <a16:creationId xmlns:a16="http://schemas.microsoft.com/office/drawing/2014/main" id="{D95060E1-8B68-F103-FB03-CF7552FBCA07}"/>
              </a:ext>
            </a:extLst>
          </p:cNvPr>
          <p:cNvSpPr>
            <a:spLocks noGrp="1"/>
          </p:cNvSpPr>
          <p:nvPr>
            <p:ph type="ftr" sz="quarter" idx="11"/>
          </p:nvPr>
        </p:nvSpPr>
        <p:spPr/>
        <p:txBody>
          <a:bodyPr/>
          <a:lstStyle>
            <a:lvl1pPr>
              <a:defRPr/>
            </a:lvl1pPr>
          </a:lstStyle>
          <a:p>
            <a:pPr>
              <a:defRPr/>
            </a:pPr>
            <a:endParaRPr lang="en-US" altLang="zh-CN"/>
          </a:p>
        </p:txBody>
      </p:sp>
      <p:sp>
        <p:nvSpPr>
          <p:cNvPr id="4" name="灯片编号占位符 3">
            <a:extLst>
              <a:ext uri="{FF2B5EF4-FFF2-40B4-BE49-F238E27FC236}">
                <a16:creationId xmlns:a16="http://schemas.microsoft.com/office/drawing/2014/main" id="{B44C26F3-7CA5-394B-FA09-6EFF365872F9}"/>
              </a:ext>
            </a:extLst>
          </p:cNvPr>
          <p:cNvSpPr>
            <a:spLocks noGrp="1"/>
          </p:cNvSpPr>
          <p:nvPr>
            <p:ph type="sldNum" sz="quarter" idx="12"/>
          </p:nvPr>
        </p:nvSpPr>
        <p:spPr>
          <a:xfrm>
            <a:off x="7537450" y="6356350"/>
            <a:ext cx="2311400" cy="457200"/>
          </a:xfrm>
        </p:spPr>
        <p:txBody>
          <a:bodyPr/>
          <a:lstStyle>
            <a:lvl1pPr>
              <a:defRPr smtClean="0"/>
            </a:lvl1pPr>
          </a:lstStyle>
          <a:p>
            <a:pPr>
              <a:defRPr/>
            </a:pPr>
            <a:fld id="{33338543-D929-4245-8FA5-F0FABD9FD365}" type="slidenum">
              <a:rPr lang="zh-CN" altLang="en-US"/>
              <a:pPr>
                <a:defRPr/>
              </a:pPr>
              <a:t>‹#›</a:t>
            </a:fld>
            <a:endParaRPr lang="en-US" altLang="zh-CN"/>
          </a:p>
        </p:txBody>
      </p:sp>
    </p:spTree>
    <p:extLst>
      <p:ext uri="{BB962C8B-B14F-4D97-AF65-F5344CB8AC3E}">
        <p14:creationId xmlns:p14="http://schemas.microsoft.com/office/powerpoint/2010/main" val="1535411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71408295-E72F-7952-D6EF-B095B9C0A87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C18A547-C08D-A903-A16B-6BDC37464AA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D9A4F8F5-AABC-4123-B8FA-1B66A6D9B769}"/>
              </a:ext>
            </a:extLst>
          </p:cNvPr>
          <p:cNvSpPr>
            <a:spLocks noGrp="1" noChangeArrowheads="1"/>
          </p:cNvSpPr>
          <p:nvPr>
            <p:ph type="sldNum" sz="quarter" idx="12"/>
          </p:nvPr>
        </p:nvSpPr>
        <p:spPr>
          <a:ln/>
        </p:spPr>
        <p:txBody>
          <a:bodyPr/>
          <a:lstStyle>
            <a:lvl1pPr>
              <a:defRPr/>
            </a:lvl1pPr>
          </a:lstStyle>
          <a:p>
            <a:pPr>
              <a:defRPr/>
            </a:pPr>
            <a:fld id="{91D5C413-A6AC-4C9B-A646-958A29964555}" type="slidenum">
              <a:rPr lang="zh-CN" altLang="en-US"/>
              <a:pPr>
                <a:defRPr/>
              </a:pPr>
              <a:t>‹#›</a:t>
            </a:fld>
            <a:endParaRPr lang="en-US" altLang="zh-CN"/>
          </a:p>
        </p:txBody>
      </p:sp>
    </p:spTree>
    <p:extLst>
      <p:ext uri="{BB962C8B-B14F-4D97-AF65-F5344CB8AC3E}">
        <p14:creationId xmlns:p14="http://schemas.microsoft.com/office/powerpoint/2010/main" val="86826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7B1AF8D-1547-C2EE-D65A-588E8BF4418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096DF13-963E-97E0-3679-2BA69354F76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71E84598-3C29-CCD7-9A51-B6D6A41C1C7F}"/>
              </a:ext>
            </a:extLst>
          </p:cNvPr>
          <p:cNvSpPr>
            <a:spLocks noGrp="1" noChangeArrowheads="1"/>
          </p:cNvSpPr>
          <p:nvPr>
            <p:ph type="sldNum" sz="quarter" idx="12"/>
          </p:nvPr>
        </p:nvSpPr>
        <p:spPr>
          <a:ln/>
        </p:spPr>
        <p:txBody>
          <a:bodyPr/>
          <a:lstStyle>
            <a:lvl1pPr>
              <a:defRPr/>
            </a:lvl1pPr>
          </a:lstStyle>
          <a:p>
            <a:pPr>
              <a:defRPr/>
            </a:pPr>
            <a:fld id="{0A8E9A03-1A4E-4295-8C4D-970C89F7F180}" type="slidenum">
              <a:rPr lang="zh-CN" altLang="en-US"/>
              <a:pPr>
                <a:defRPr/>
              </a:pPr>
              <a:t>‹#›</a:t>
            </a:fld>
            <a:endParaRPr lang="en-US" altLang="zh-CN"/>
          </a:p>
        </p:txBody>
      </p:sp>
    </p:spTree>
    <p:extLst>
      <p:ext uri="{BB962C8B-B14F-4D97-AF65-F5344CB8AC3E}">
        <p14:creationId xmlns:p14="http://schemas.microsoft.com/office/powerpoint/2010/main" val="1389378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700D5D-219B-DE0B-894B-4C32968677E0}"/>
              </a:ext>
            </a:extLst>
          </p:cNvPr>
          <p:cNvSpPr>
            <a:spLocks noGrp="1" noChangeArrowheads="1"/>
          </p:cNvSpPr>
          <p:nvPr>
            <p:ph type="title"/>
          </p:nvPr>
        </p:nvSpPr>
        <p:spPr bwMode="auto">
          <a:xfrm>
            <a:off x="495300" y="44450"/>
            <a:ext cx="89154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zh-CN"/>
          </a:p>
        </p:txBody>
      </p:sp>
      <p:sp>
        <p:nvSpPr>
          <p:cNvPr id="1027" name="Rectangle 3">
            <a:extLst>
              <a:ext uri="{FF2B5EF4-FFF2-40B4-BE49-F238E27FC236}">
                <a16:creationId xmlns:a16="http://schemas.microsoft.com/office/drawing/2014/main" id="{8EB0CC61-73D4-7E4D-94CA-1FEB8E24F55A}"/>
              </a:ext>
            </a:extLst>
          </p:cNvPr>
          <p:cNvSpPr>
            <a:spLocks noGrp="1" noChangeArrowheads="1"/>
          </p:cNvSpPr>
          <p:nvPr>
            <p:ph type="body" idx="1"/>
          </p:nvPr>
        </p:nvSpPr>
        <p:spPr bwMode="auto">
          <a:xfrm>
            <a:off x="495300" y="1268413"/>
            <a:ext cx="8915400" cy="486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endParaRPr lang="en-US" altLang="zh-CN"/>
          </a:p>
          <a:p>
            <a:pPr lvl="4"/>
            <a:r>
              <a:rPr lang="zh-CN" altLang="en-US"/>
              <a:t>第五级</a:t>
            </a:r>
            <a:endParaRPr lang="en-US" altLang="zh-CN"/>
          </a:p>
        </p:txBody>
      </p:sp>
      <p:sp>
        <p:nvSpPr>
          <p:cNvPr id="15364" name="Rectangle 4">
            <a:extLst>
              <a:ext uri="{FF2B5EF4-FFF2-40B4-BE49-F238E27FC236}">
                <a16:creationId xmlns:a16="http://schemas.microsoft.com/office/drawing/2014/main" id="{50661154-5B14-FC01-5261-A153D3C08F96}"/>
              </a:ext>
            </a:extLst>
          </p:cNvPr>
          <p:cNvSpPr>
            <a:spLocks noGrp="1" noChangeArrowheads="1"/>
          </p:cNvSpPr>
          <p:nvPr>
            <p:ph type="dt" sz="half" idx="2"/>
          </p:nvPr>
        </p:nvSpPr>
        <p:spPr bwMode="auto">
          <a:xfrm>
            <a:off x="495300" y="6248400"/>
            <a:ext cx="2311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b="0">
                <a:latin typeface="Arial" pitchFamily="34" charset="0"/>
                <a:ea typeface="宋体" pitchFamily="2" charset="-122"/>
              </a:defRPr>
            </a:lvl1pPr>
          </a:lstStyle>
          <a:p>
            <a:pPr>
              <a:defRPr/>
            </a:pPr>
            <a:endParaRPr lang="en-US" altLang="zh-CN"/>
          </a:p>
        </p:txBody>
      </p:sp>
      <p:sp>
        <p:nvSpPr>
          <p:cNvPr id="15365" name="Rectangle 5">
            <a:extLst>
              <a:ext uri="{FF2B5EF4-FFF2-40B4-BE49-F238E27FC236}">
                <a16:creationId xmlns:a16="http://schemas.microsoft.com/office/drawing/2014/main" id="{8B53318E-3E9E-6B32-41F7-0EB58833E37F}"/>
              </a:ext>
            </a:extLst>
          </p:cNvPr>
          <p:cNvSpPr>
            <a:spLocks noGrp="1" noChangeArrowheads="1"/>
          </p:cNvSpPr>
          <p:nvPr>
            <p:ph type="ftr" sz="quarter" idx="3"/>
          </p:nvPr>
        </p:nvSpPr>
        <p:spPr bwMode="auto">
          <a:xfrm>
            <a:off x="3384550" y="6248400"/>
            <a:ext cx="31369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b="0">
                <a:latin typeface="Arial" pitchFamily="34" charset="0"/>
                <a:ea typeface="宋体" pitchFamily="2" charset="-122"/>
              </a:defRPr>
            </a:lvl1pPr>
          </a:lstStyle>
          <a:p>
            <a:pPr>
              <a:defRPr/>
            </a:pPr>
            <a:endParaRPr lang="en-US" altLang="zh-CN"/>
          </a:p>
        </p:txBody>
      </p:sp>
      <p:sp>
        <p:nvSpPr>
          <p:cNvPr id="15366" name="Rectangle 6">
            <a:extLst>
              <a:ext uri="{FF2B5EF4-FFF2-40B4-BE49-F238E27FC236}">
                <a16:creationId xmlns:a16="http://schemas.microsoft.com/office/drawing/2014/main" id="{7C1DA1F1-F1C8-4A47-A15A-43114A805BD8}"/>
              </a:ext>
            </a:extLst>
          </p:cNvPr>
          <p:cNvSpPr>
            <a:spLocks noGrp="1" noChangeArrowheads="1"/>
          </p:cNvSpPr>
          <p:nvPr>
            <p:ph type="sldNum" sz="quarter" idx="4"/>
          </p:nvPr>
        </p:nvSpPr>
        <p:spPr bwMode="auto">
          <a:xfrm>
            <a:off x="7099300" y="6248400"/>
            <a:ext cx="2311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b="0" smtClean="0"/>
            </a:lvl1pPr>
          </a:lstStyle>
          <a:p>
            <a:pPr>
              <a:defRPr/>
            </a:pPr>
            <a:fld id="{2268252C-8C82-4E5A-9732-360FC535291D}" type="slidenum">
              <a:rPr lang="zh-CN" altLang="en-US"/>
              <a:pPr>
                <a:defRPr/>
              </a:pPr>
              <a:t>‹#›</a:t>
            </a:fld>
            <a:endParaRPr lang="en-US" altLang="zh-CN"/>
          </a:p>
        </p:txBody>
      </p:sp>
      <p:sp>
        <p:nvSpPr>
          <p:cNvPr id="1031" name="Line 8">
            <a:extLst>
              <a:ext uri="{FF2B5EF4-FFF2-40B4-BE49-F238E27FC236}">
                <a16:creationId xmlns:a16="http://schemas.microsoft.com/office/drawing/2014/main" id="{3BAA73D2-29C6-5988-166C-1F919BA4DF83}"/>
              </a:ext>
            </a:extLst>
          </p:cNvPr>
          <p:cNvSpPr>
            <a:spLocks noChangeShapeType="1"/>
          </p:cNvSpPr>
          <p:nvPr/>
        </p:nvSpPr>
        <p:spPr bwMode="auto">
          <a:xfrm>
            <a:off x="523875" y="1125538"/>
            <a:ext cx="8750300" cy="0"/>
          </a:xfrm>
          <a:prstGeom prst="line">
            <a:avLst/>
          </a:prstGeom>
          <a:noFill/>
          <a:ln w="38100">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4814" r:id="rId1"/>
    <p:sldLayoutId id="2147484801" r:id="rId2"/>
    <p:sldLayoutId id="2147484802" r:id="rId3"/>
    <p:sldLayoutId id="2147484803" r:id="rId4"/>
    <p:sldLayoutId id="2147484804" r:id="rId5"/>
    <p:sldLayoutId id="2147484805" r:id="rId6"/>
    <p:sldLayoutId id="2147484815" r:id="rId7"/>
    <p:sldLayoutId id="2147484806" r:id="rId8"/>
    <p:sldLayoutId id="2147484807" r:id="rId9"/>
    <p:sldLayoutId id="2147484808" r:id="rId10"/>
    <p:sldLayoutId id="2147484809" r:id="rId11"/>
    <p:sldLayoutId id="2147484810" r:id="rId12"/>
    <p:sldLayoutId id="2147484811" r:id="rId13"/>
    <p:sldLayoutId id="2147484812" r:id="rId14"/>
    <p:sldLayoutId id="2147484813" r:id="rId15"/>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rgbClr val="C00000"/>
        </a:buClr>
        <a:buSzPct val="85000"/>
        <a:buFont typeface="Wingdings" panose="05000000000000000000"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C00000"/>
        </a:buClr>
        <a:buSzPct val="85000"/>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chemeClr val="accent1"/>
        </a:buClr>
        <a:buSzPct val="85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28.emf"/><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29.png"/><Relationship Id="rId7" Type="http://schemas.openxmlformats.org/officeDocument/2006/relationships/image" Target="../media/image28.em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6.emf"/><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zealscott/LDPTrace"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hyperlink" Target="mailto:ytdu@zju.edu.c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8.emf"/><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2.w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emf"/><Relationship Id="rId11" Type="http://schemas.openxmlformats.org/officeDocument/2006/relationships/oleObject" Target="../embeddings/oleObject1.bin"/><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_rels/slide7.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D2B395F-19B2-81FB-6E18-15C2DB929AD6}"/>
              </a:ext>
            </a:extLst>
          </p:cNvPr>
          <p:cNvSpPr>
            <a:spLocks noGrp="1" noChangeArrowheads="1"/>
          </p:cNvSpPr>
          <p:nvPr>
            <p:ph type="ctrTitle"/>
          </p:nvPr>
        </p:nvSpPr>
        <p:spPr>
          <a:xfrm>
            <a:off x="279400" y="1651515"/>
            <a:ext cx="9523413" cy="1184275"/>
          </a:xfrm>
        </p:spPr>
        <p:txBody>
          <a:bodyPr/>
          <a:lstStyle/>
          <a:p>
            <a:r>
              <a:rPr lang="en-US" altLang="zh-CN" sz="3600" b="1" dirty="0" err="1">
                <a:solidFill>
                  <a:srgbClr val="B40000"/>
                </a:solidFill>
                <a:ea typeface="宋体" panose="02010600030101010101" pitchFamily="2" charset="-122"/>
                <a:cs typeface="Times New Roman" panose="02020603050405020304" pitchFamily="18" charset="0"/>
              </a:rPr>
              <a:t>LDPTrace</a:t>
            </a:r>
            <a:r>
              <a:rPr lang="en-US" altLang="zh-CN" sz="3600" b="1" dirty="0">
                <a:solidFill>
                  <a:srgbClr val="B40000"/>
                </a:solidFill>
                <a:ea typeface="宋体" panose="02010600030101010101" pitchFamily="2" charset="-122"/>
                <a:cs typeface="Times New Roman" panose="02020603050405020304" pitchFamily="18" charset="0"/>
              </a:rPr>
              <a:t>: Locally Differentially Private Trajectory Synthesis</a:t>
            </a:r>
          </a:p>
        </p:txBody>
      </p:sp>
      <p:sp>
        <p:nvSpPr>
          <p:cNvPr id="4" name="Rectangle 8">
            <a:extLst>
              <a:ext uri="{FF2B5EF4-FFF2-40B4-BE49-F238E27FC236}">
                <a16:creationId xmlns:a16="http://schemas.microsoft.com/office/drawing/2014/main" id="{E6CB94C4-E2BC-0FE1-2261-9E1FBD14A291}"/>
              </a:ext>
            </a:extLst>
          </p:cNvPr>
          <p:cNvSpPr txBox="1">
            <a:spLocks noChangeArrowheads="1"/>
          </p:cNvSpPr>
          <p:nvPr/>
        </p:nvSpPr>
        <p:spPr bwMode="auto">
          <a:xfrm>
            <a:off x="259952" y="3296573"/>
            <a:ext cx="9386095" cy="1728788"/>
          </a:xfrm>
          <a:prstGeom prst="rect">
            <a:avLst/>
          </a:prstGeom>
          <a:noFill/>
          <a:ln>
            <a:noFill/>
          </a:ln>
        </p:spPr>
        <p:txBody>
          <a:bodyPr/>
          <a:lstStyle>
            <a:lvl1pPr marL="342900" indent="-342900" algn="l" rtl="0" eaLnBrk="0" fontAlgn="base" hangingPunct="0">
              <a:spcBef>
                <a:spcPct val="20000"/>
              </a:spcBef>
              <a:spcAft>
                <a:spcPct val="0"/>
              </a:spcAft>
              <a:buClr>
                <a:srgbClr val="C00000"/>
              </a:buClr>
              <a:buSzPct val="85000"/>
              <a:buFont typeface="Wingdings" panose="05000000000000000000"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C00000"/>
              </a:buClr>
              <a:buSzPct val="85000"/>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chemeClr val="accent1"/>
              </a:buClr>
              <a:buSzPct val="85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pPr marL="0" indent="0" algn="ctr" eaLnBrk="1" hangingPunct="1">
              <a:lnSpc>
                <a:spcPct val="90000"/>
              </a:lnSpc>
              <a:buFont typeface="Wingdings" charset="2"/>
              <a:buNone/>
              <a:defRPr/>
            </a:pPr>
            <a:r>
              <a:rPr lang="en-US" altLang="zh-CN" sz="1800" kern="0" dirty="0" err="1">
                <a:latin typeface="Times New Roman" panose="02020603050405020304" pitchFamily="18" charset="0"/>
              </a:rPr>
              <a:t>Yuntao</a:t>
            </a:r>
            <a:r>
              <a:rPr lang="en-US" altLang="zh-CN" sz="1800" kern="0" dirty="0">
                <a:latin typeface="Times New Roman" panose="02020603050405020304" pitchFamily="18" charset="0"/>
              </a:rPr>
              <a:t> Du</a:t>
            </a:r>
            <a:r>
              <a:rPr lang="en-US" altLang="zh-CN" sz="1800" b="0" kern="0" baseline="30000" dirty="0">
                <a:latin typeface="Times New Roman" panose="02020603050405020304" pitchFamily="18" charset="0"/>
              </a:rPr>
              <a:t>1,2</a:t>
            </a:r>
            <a:r>
              <a:rPr lang="en-US" altLang="zh-CN" sz="1800" b="0" kern="0" dirty="0">
                <a:latin typeface="Times New Roman" panose="02020603050405020304" pitchFamily="18" charset="0"/>
              </a:rPr>
              <a:t>, </a:t>
            </a:r>
            <a:r>
              <a:rPr lang="en-US" altLang="zh-CN" sz="1800" b="0" kern="0" dirty="0" err="1">
                <a:latin typeface="Times New Roman" panose="02020603050405020304" pitchFamily="18" charset="0"/>
              </a:rPr>
              <a:t>Yujia</a:t>
            </a:r>
            <a:r>
              <a:rPr lang="en-US" altLang="zh-CN" sz="1800" b="0" kern="0" dirty="0">
                <a:latin typeface="Times New Roman" panose="02020603050405020304" pitchFamily="18" charset="0"/>
              </a:rPr>
              <a:t> Hu</a:t>
            </a:r>
            <a:r>
              <a:rPr lang="en-US" altLang="zh-CN" sz="1800" b="0" kern="0" baseline="30000" dirty="0">
                <a:latin typeface="Times New Roman" panose="02020603050405020304" pitchFamily="18" charset="0"/>
              </a:rPr>
              <a:t>1</a:t>
            </a:r>
            <a:r>
              <a:rPr lang="en-US" altLang="zh-CN" sz="1800" b="0" kern="0" dirty="0">
                <a:latin typeface="Times New Roman" panose="02020603050405020304" pitchFamily="18" charset="0"/>
              </a:rPr>
              <a:t>, </a:t>
            </a:r>
            <a:r>
              <a:rPr lang="en-US" altLang="zh-CN" sz="1800" b="0" kern="0" dirty="0" err="1">
                <a:latin typeface="Times New Roman" panose="02020603050405020304" pitchFamily="18" charset="0"/>
              </a:rPr>
              <a:t>Zhikun</a:t>
            </a:r>
            <a:r>
              <a:rPr lang="en-US" altLang="zh-CN" sz="1800" b="0" kern="0" dirty="0">
                <a:latin typeface="Times New Roman" panose="02020603050405020304" pitchFamily="18" charset="0"/>
              </a:rPr>
              <a:t> Zhang</a:t>
            </a:r>
            <a:r>
              <a:rPr lang="en-US" altLang="zh-CN" sz="1800" b="0" kern="0" baseline="30000" dirty="0">
                <a:latin typeface="Times New Roman" panose="02020603050405020304" pitchFamily="18" charset="0"/>
              </a:rPr>
              <a:t>3</a:t>
            </a:r>
            <a:r>
              <a:rPr lang="en-US" altLang="zh-CN" sz="1800" b="0" kern="0" dirty="0">
                <a:latin typeface="Times New Roman" panose="02020603050405020304" pitchFamily="18" charset="0"/>
              </a:rPr>
              <a:t>, </a:t>
            </a:r>
            <a:r>
              <a:rPr lang="en-US" altLang="zh-CN" sz="1800" b="0" kern="0" dirty="0" err="1">
                <a:latin typeface="Times New Roman" panose="02020603050405020304" pitchFamily="18" charset="0"/>
              </a:rPr>
              <a:t>Ziquan</a:t>
            </a:r>
            <a:r>
              <a:rPr lang="en-US" altLang="zh-CN" sz="1800" b="0" kern="0" dirty="0">
                <a:latin typeface="Times New Roman" panose="02020603050405020304" pitchFamily="18" charset="0"/>
              </a:rPr>
              <a:t> Fang</a:t>
            </a:r>
            <a:r>
              <a:rPr lang="en-US" altLang="zh-CN" sz="1800" b="0" kern="0" baseline="30000" dirty="0">
                <a:latin typeface="Times New Roman" panose="02020603050405020304" pitchFamily="18" charset="0"/>
              </a:rPr>
              <a:t>1</a:t>
            </a:r>
            <a:r>
              <a:rPr lang="en-US" altLang="zh-CN" sz="1800" b="0" kern="0" dirty="0">
                <a:latin typeface="Times New Roman" panose="02020603050405020304" pitchFamily="18" charset="0"/>
              </a:rPr>
              <a:t>, Lu Chen</a:t>
            </a:r>
            <a:r>
              <a:rPr lang="en-US" altLang="zh-CN" sz="1800" b="0" kern="0" baseline="30000" dirty="0">
                <a:latin typeface="Times New Roman" panose="02020603050405020304" pitchFamily="18" charset="0"/>
              </a:rPr>
              <a:t>1</a:t>
            </a:r>
            <a:r>
              <a:rPr lang="en-US" altLang="zh-CN" sz="1800" b="0" kern="0" dirty="0">
                <a:latin typeface="Times New Roman" panose="02020603050405020304" pitchFamily="18" charset="0"/>
              </a:rPr>
              <a:t>, </a:t>
            </a:r>
            <a:r>
              <a:rPr lang="en-US" altLang="zh-CN" sz="1800" b="0" kern="0" dirty="0" err="1">
                <a:latin typeface="Times New Roman" panose="02020603050405020304" pitchFamily="18" charset="0"/>
              </a:rPr>
              <a:t>Baihua</a:t>
            </a:r>
            <a:r>
              <a:rPr lang="en-US" altLang="zh-CN" sz="1800" b="0" kern="0" dirty="0">
                <a:latin typeface="Times New Roman" panose="02020603050405020304" pitchFamily="18" charset="0"/>
              </a:rPr>
              <a:t> Zheng</a:t>
            </a:r>
            <a:r>
              <a:rPr lang="en-US" altLang="zh-CN" sz="1800" b="0" kern="0" baseline="30000" dirty="0">
                <a:latin typeface="Times New Roman" panose="02020603050405020304" pitchFamily="18" charset="0"/>
                <a:cs typeface="Times New Roman" panose="02020603050405020304" pitchFamily="18" charset="0"/>
              </a:rPr>
              <a:t>4</a:t>
            </a:r>
            <a:r>
              <a:rPr lang="en-US" altLang="zh-CN" sz="1800" b="0" kern="0" dirty="0">
                <a:latin typeface="Times New Roman" panose="02020603050405020304" pitchFamily="18" charset="0"/>
              </a:rPr>
              <a:t>, </a:t>
            </a:r>
            <a:r>
              <a:rPr lang="en-US" altLang="zh-CN" sz="1800" b="0" kern="0" dirty="0" err="1">
                <a:latin typeface="Times New Roman" panose="02020603050405020304" pitchFamily="18" charset="0"/>
              </a:rPr>
              <a:t>Yunjun</a:t>
            </a:r>
            <a:r>
              <a:rPr lang="en-US" altLang="zh-CN" sz="1800" b="0" kern="0" dirty="0">
                <a:latin typeface="Times New Roman" panose="02020603050405020304" pitchFamily="18" charset="0"/>
              </a:rPr>
              <a:t> Gao</a:t>
            </a:r>
            <a:r>
              <a:rPr lang="en-US" altLang="zh-CN" sz="1800" b="0" kern="0" baseline="30000" dirty="0">
                <a:latin typeface="Times New Roman" panose="02020603050405020304" pitchFamily="18" charset="0"/>
              </a:rPr>
              <a:t>1</a:t>
            </a:r>
            <a:endParaRPr lang="en-US" altLang="zh-CN" sz="1800" b="0" kern="0" dirty="0">
              <a:latin typeface="Times New Roman" panose="02020603050405020304" pitchFamily="18" charset="0"/>
            </a:endParaRPr>
          </a:p>
          <a:p>
            <a:pPr marL="0" indent="0" algn="ctr" eaLnBrk="1" hangingPunct="1">
              <a:lnSpc>
                <a:spcPct val="90000"/>
              </a:lnSpc>
              <a:buFont typeface="Wingdings" charset="2"/>
              <a:buNone/>
              <a:defRPr/>
            </a:pPr>
            <a:endParaRPr lang="en-US" altLang="zh-CN" sz="1600" b="0" kern="0" baseline="30000" dirty="0">
              <a:latin typeface="Times New Roman" panose="02020603050405020304" pitchFamily="18" charset="0"/>
            </a:endParaRPr>
          </a:p>
          <a:p>
            <a:pPr marL="0" indent="0" algn="ctr" eaLnBrk="1" hangingPunct="1">
              <a:buFont typeface="Wingdings" charset="2"/>
              <a:buNone/>
              <a:defRPr/>
            </a:pPr>
            <a:r>
              <a:rPr lang="en-US" altLang="zh-CN" sz="1600" b="0" kern="0" baseline="30000" dirty="0">
                <a:latin typeface="Times New Roman" panose="02020603050405020304" pitchFamily="18" charset="0"/>
              </a:rPr>
              <a:t>1</a:t>
            </a:r>
            <a:r>
              <a:rPr lang="en-US" altLang="zh-CN" sz="1600" b="0" i="1" kern="0" dirty="0">
                <a:latin typeface="Times New Roman" panose="02020603050405020304" pitchFamily="18" charset="0"/>
              </a:rPr>
              <a:t>College of Computer Science, Zhejiang University, China</a:t>
            </a:r>
          </a:p>
          <a:p>
            <a:pPr marL="0" indent="0" algn="ctr" eaLnBrk="1" hangingPunct="1">
              <a:buNone/>
              <a:defRPr/>
            </a:pPr>
            <a:r>
              <a:rPr lang="en-US" altLang="zh-CN" sz="1600" b="0" kern="0" baseline="30000" dirty="0">
                <a:latin typeface="Times New Roman" panose="02020603050405020304" pitchFamily="18" charset="0"/>
              </a:rPr>
              <a:t>2</a:t>
            </a:r>
            <a:r>
              <a:rPr lang="en-US" altLang="zh-CN" sz="1600" b="0" i="1" kern="0" dirty="0">
                <a:latin typeface="Times New Roman" panose="02020603050405020304" pitchFamily="18" charset="0"/>
              </a:rPr>
              <a:t>Department of Computer Science, Purdue University, USA</a:t>
            </a:r>
          </a:p>
          <a:p>
            <a:pPr marL="0" indent="0" algn="ctr" eaLnBrk="1" hangingPunct="1">
              <a:buFont typeface="Wingdings" panose="05000000000000000000" pitchFamily="2" charset="2"/>
              <a:buNone/>
              <a:defRPr/>
            </a:pPr>
            <a:r>
              <a:rPr lang="en-US" altLang="zh-CN" sz="1600" b="0" kern="0" baseline="30000" dirty="0">
                <a:latin typeface="Times New Roman" panose="02020603050405020304" pitchFamily="18" charset="0"/>
              </a:rPr>
              <a:t>3</a:t>
            </a:r>
            <a:r>
              <a:rPr lang="en-US" altLang="zh-CN" sz="1600" b="0" i="1" kern="0" dirty="0">
                <a:latin typeface="Times New Roman" panose="02020603050405020304" pitchFamily="18" charset="0"/>
              </a:rPr>
              <a:t>Department of Computer Science, Stanford University, USA</a:t>
            </a:r>
          </a:p>
          <a:p>
            <a:pPr marL="0" indent="0" algn="ctr" eaLnBrk="1" hangingPunct="1">
              <a:buFont typeface="Wingdings" charset="2"/>
              <a:buNone/>
              <a:defRPr/>
            </a:pPr>
            <a:r>
              <a:rPr lang="en-US" altLang="zh-CN" sz="1600" b="0" kern="0" baseline="30000" dirty="0">
                <a:latin typeface="Times New Roman" panose="02020603050405020304" pitchFamily="18" charset="0"/>
                <a:cs typeface="Times New Roman" panose="02020603050405020304" pitchFamily="18" charset="0"/>
              </a:rPr>
              <a:t>4</a:t>
            </a:r>
            <a:r>
              <a:rPr lang="en-US" altLang="zh-CN" sz="1600" b="0" i="1" kern="0" dirty="0">
                <a:latin typeface="Times New Roman" panose="02020603050405020304" pitchFamily="18" charset="0"/>
              </a:rPr>
              <a:t>School of Computing and Information Systems, Singapore Management University, Singapore</a:t>
            </a:r>
          </a:p>
          <a:p>
            <a:pPr marL="0" indent="0" algn="ctr" eaLnBrk="1" hangingPunct="1">
              <a:lnSpc>
                <a:spcPct val="90000"/>
              </a:lnSpc>
              <a:buFont typeface="Wingdings" charset="2"/>
              <a:buNone/>
              <a:defRPr/>
            </a:pPr>
            <a:endParaRPr lang="en-US" altLang="zh-CN" sz="2200" b="0" kern="0" dirty="0">
              <a:latin typeface="Times New Roman" panose="02020603050405020304" pitchFamily="18" charset="0"/>
            </a:endParaRPr>
          </a:p>
          <a:p>
            <a:pPr marL="0" indent="0" algn="ctr" eaLnBrk="1" hangingPunct="1">
              <a:lnSpc>
                <a:spcPct val="90000"/>
              </a:lnSpc>
              <a:buFont typeface="Wingdings" charset="2"/>
              <a:buNone/>
              <a:defRPr/>
            </a:pPr>
            <a:endParaRPr lang="zh-CN" altLang="en-US" sz="2200" b="0" kern="0" dirty="0">
              <a:latin typeface="Times New Roman" panose="02020603050405020304" pitchFamily="18" charset="0"/>
            </a:endParaRPr>
          </a:p>
        </p:txBody>
      </p:sp>
      <p:pic>
        <p:nvPicPr>
          <p:cNvPr id="3" name="Graphic 2">
            <a:extLst>
              <a:ext uri="{FF2B5EF4-FFF2-40B4-BE49-F238E27FC236}">
                <a16:creationId xmlns:a16="http://schemas.microsoft.com/office/drawing/2014/main" id="{2766A59F-7857-E529-DA10-9AB5FC89FC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520" y="5486144"/>
            <a:ext cx="2133600" cy="774985"/>
          </a:xfrm>
          <a:prstGeom prst="rect">
            <a:avLst/>
          </a:prstGeom>
        </p:spPr>
      </p:pic>
      <p:pic>
        <p:nvPicPr>
          <p:cNvPr id="6" name="Graphic 5">
            <a:extLst>
              <a:ext uri="{FF2B5EF4-FFF2-40B4-BE49-F238E27FC236}">
                <a16:creationId xmlns:a16="http://schemas.microsoft.com/office/drawing/2014/main" id="{5AC42154-8429-3116-A36B-94F821D15F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15824" y="5632059"/>
            <a:ext cx="2133600" cy="591457"/>
          </a:xfrm>
          <a:prstGeom prst="rect">
            <a:avLst/>
          </a:prstGeom>
        </p:spPr>
      </p:pic>
      <p:pic>
        <p:nvPicPr>
          <p:cNvPr id="8" name="Graphic 7">
            <a:extLst>
              <a:ext uri="{FF2B5EF4-FFF2-40B4-BE49-F238E27FC236}">
                <a16:creationId xmlns:a16="http://schemas.microsoft.com/office/drawing/2014/main" id="{0AB60565-AEBC-6B75-ACE0-B5F37AA484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04922" y="5577907"/>
            <a:ext cx="1801700" cy="699762"/>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34724498-B1B4-BD73-A970-87C0715CAF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68763" y="5721749"/>
            <a:ext cx="2544417" cy="412076"/>
          </a:xfrm>
          <a:prstGeom prst="rect">
            <a:avLst/>
          </a:prstGeom>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00A6D3C-353C-A0A3-78CA-584428797652}"/>
              </a:ext>
            </a:extLst>
          </p:cNvPr>
          <p:cNvSpPr>
            <a:spLocks noGrp="1" noChangeArrowheads="1"/>
          </p:cNvSpPr>
          <p:nvPr>
            <p:ph type="title"/>
          </p:nvPr>
        </p:nvSpPr>
        <p:spPr>
          <a:xfrm>
            <a:off x="461963" y="131763"/>
            <a:ext cx="8915400" cy="1008062"/>
          </a:xfrm>
        </p:spPr>
        <p:txBody>
          <a:bodyPr/>
          <a:lstStyle/>
          <a:p>
            <a:pPr eaLnBrk="1" hangingPunct="1"/>
            <a:r>
              <a:rPr lang="en-US" altLang="zh-CN" sz="3600" b="1">
                <a:solidFill>
                  <a:srgbClr val="C00000"/>
                </a:solidFill>
                <a:ea typeface="宋体" panose="02010600030101010101" pitchFamily="2" charset="-122"/>
              </a:rPr>
              <a:t>Outline </a:t>
            </a:r>
          </a:p>
        </p:txBody>
      </p:sp>
      <p:sp>
        <p:nvSpPr>
          <p:cNvPr id="26627" name="内容占位符 2">
            <a:extLst>
              <a:ext uri="{FF2B5EF4-FFF2-40B4-BE49-F238E27FC236}">
                <a16:creationId xmlns:a16="http://schemas.microsoft.com/office/drawing/2014/main" id="{7D01826D-4919-3A33-A583-723841AC305B}"/>
              </a:ext>
            </a:extLst>
          </p:cNvPr>
          <p:cNvSpPr>
            <a:spLocks noGrp="1" noChangeArrowheads="1"/>
          </p:cNvSpPr>
          <p:nvPr>
            <p:ph type="body" idx="1"/>
          </p:nvPr>
        </p:nvSpPr>
        <p:spPr>
          <a:xfrm>
            <a:off x="461963" y="1330325"/>
            <a:ext cx="8948737" cy="4862513"/>
          </a:xfrm>
        </p:spPr>
        <p:txBody>
          <a:bodyPr/>
          <a:lstStyle/>
          <a:p>
            <a:pPr eaLnBrk="1" hangingPunct="1">
              <a:lnSpc>
                <a:spcPct val="15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Motivation</a:t>
            </a:r>
          </a:p>
          <a:p>
            <a:pPr eaLnBrk="1" hangingPunct="1">
              <a:lnSpc>
                <a:spcPct val="15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Related Work</a:t>
            </a:r>
            <a:endParaRPr lang="en-US" altLang="zh-CN" sz="2400">
              <a:solidFill>
                <a:srgbClr val="C0C0C0"/>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Preliminaries</a:t>
            </a:r>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pPr>
            <a:r>
              <a:rPr lang="en-US" altLang="zh-CN" sz="2400" b="1">
                <a:latin typeface="Times New Roman" panose="02020603050405020304" pitchFamily="18" charset="0"/>
                <a:ea typeface="宋体" panose="02010600030101010101" pitchFamily="2" charset="-122"/>
                <a:cs typeface="Times New Roman" panose="02020603050405020304" pitchFamily="18" charset="0"/>
              </a:rPr>
              <a:t>Methods</a:t>
            </a:r>
          </a:p>
          <a:p>
            <a:pPr eaLnBrk="1" hangingPunct="1">
              <a:lnSpc>
                <a:spcPct val="15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Experimental Evaluation</a:t>
            </a:r>
          </a:p>
          <a:p>
            <a:pPr eaLnBrk="1" hangingPunct="1">
              <a:lnSpc>
                <a:spcPct val="15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Conclusions</a:t>
            </a:r>
          </a:p>
        </p:txBody>
      </p:sp>
    </p:spTree>
    <p:custDataLst>
      <p:tags r:id="rId1"/>
    </p:custData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9D7B8D99-3EA9-492A-9372-0E1032CCC0EE}"/>
              </a:ext>
            </a:extLst>
          </p:cNvPr>
          <p:cNvSpPr txBox="1">
            <a:spLocks noChangeArrowheads="1"/>
          </p:cNvSpPr>
          <p:nvPr/>
        </p:nvSpPr>
        <p:spPr>
          <a:xfrm>
            <a:off x="436563" y="4746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Problem Statement</a:t>
            </a:r>
          </a:p>
          <a:p>
            <a:pPr eaLnBrk="1" hangingPunct="1">
              <a:defRPr/>
            </a:pPr>
            <a:endParaRPr lang="en-US" altLang="zh-CN" sz="3600" kern="0" dirty="0">
              <a:solidFill>
                <a:srgbClr val="C00000"/>
              </a:solidFill>
            </a:endParaRPr>
          </a:p>
        </p:txBody>
      </p:sp>
      <mc:AlternateContent xmlns:mc="http://schemas.openxmlformats.org/markup-compatibility/2006" xmlns:a14="http://schemas.microsoft.com/office/drawing/2010/main">
        <mc:Choice Requires="a14">
          <p:sp>
            <p:nvSpPr>
              <p:cNvPr id="22531" name="Rectangle 2">
                <a:extLst>
                  <a:ext uri="{FF2B5EF4-FFF2-40B4-BE49-F238E27FC236}">
                    <a16:creationId xmlns:a16="http://schemas.microsoft.com/office/drawing/2014/main" id="{F9AB6052-32C2-4168-B5CF-B47EF0E7363E}"/>
                  </a:ext>
                </a:extLst>
              </p:cNvPr>
              <p:cNvSpPr txBox="1">
                <a:spLocks noChangeArrowheads="1"/>
              </p:cNvSpPr>
              <p:nvPr/>
            </p:nvSpPr>
            <p:spPr bwMode="auto">
              <a:xfrm>
                <a:off x="22207" y="1178314"/>
                <a:ext cx="9723960" cy="141948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marL="457200" marR="0" lvl="1" indent="0" algn="l" defTabSz="457200" rtl="0" eaLnBrk="1" fontAlgn="auto" latinLnBrk="0" hangingPunct="1">
                  <a:lnSpc>
                    <a:spcPct val="150000"/>
                  </a:lnSpc>
                  <a:spcBef>
                    <a:spcPts val="0"/>
                  </a:spcBef>
                  <a:spcAft>
                    <a:spcPts val="0"/>
                  </a:spcAft>
                  <a:buClr>
                    <a:srgbClr val="C00000"/>
                  </a:buClr>
                  <a:buSzPct val="85000"/>
                  <a:buNone/>
                  <a:tabLst/>
                  <a:defRPr/>
                </a:pPr>
                <a:r>
                  <a:rPr lang="en-US" altLang="zh-CN" sz="2000" b="0" dirty="0">
                    <a:solidFill>
                      <a:prstClr val="black"/>
                    </a:solidFill>
                    <a:latin typeface="+mn-lt"/>
                    <a:ea typeface="黑体" panose="02010609060101010101" pitchFamily="49" charset="-122"/>
                  </a:rPr>
                  <a:t>Build a </a:t>
                </a:r>
                <a:r>
                  <a:rPr lang="en-US" altLang="zh-CN" sz="2000" b="0" dirty="0">
                    <a:solidFill>
                      <a:srgbClr val="C00000"/>
                    </a:solidFill>
                    <a:latin typeface="+mn-lt"/>
                    <a:ea typeface="黑体" panose="02010609060101010101" pitchFamily="49" charset="-122"/>
                  </a:rPr>
                  <a:t>generative </a:t>
                </a:r>
                <a:r>
                  <a:rPr lang="en-US" altLang="zh-CN" sz="2000" b="0" dirty="0">
                    <a:solidFill>
                      <a:prstClr val="black"/>
                    </a:solidFill>
                    <a:latin typeface="+mn-lt"/>
                    <a:ea typeface="黑体" panose="02010609060101010101" pitchFamily="49" charset="-122"/>
                  </a:rPr>
                  <a:t>model by extracting </a:t>
                </a:r>
                <a:r>
                  <a:rPr lang="en-US" altLang="zh-CN" sz="2000" b="0" dirty="0">
                    <a:solidFill>
                      <a:srgbClr val="C00000"/>
                    </a:solidFill>
                    <a:latin typeface="+mn-lt"/>
                    <a:ea typeface="黑体" panose="02010609060101010101" pitchFamily="49" charset="-122"/>
                  </a:rPr>
                  <a:t>key moving patterns </a:t>
                </a:r>
                <a:r>
                  <a:rPr lang="en-US" altLang="zh-CN" sz="2000" b="0" dirty="0">
                    <a:solidFill>
                      <a:prstClr val="black"/>
                    </a:solidFill>
                    <a:latin typeface="+mn-lt"/>
                    <a:ea typeface="黑体" panose="02010609060101010101" pitchFamily="49" charset="-122"/>
                  </a:rPr>
                  <a:t>from </a:t>
                </a:r>
                <a14:m>
                  <m:oMath xmlns:m="http://schemas.openxmlformats.org/officeDocument/2006/math">
                    <m:r>
                      <a:rPr lang="en-US" altLang="zh-CN" sz="2000" b="0" i="1" smtClean="0">
                        <a:solidFill>
                          <a:prstClr val="black"/>
                        </a:solidFill>
                        <a:latin typeface="Cambria Math" panose="02040503050406030204" pitchFamily="18" charset="0"/>
                        <a:ea typeface="黑体" panose="02010609060101010101" pitchFamily="49" charset="-122"/>
                      </a:rPr>
                      <m:t>𝒯</m:t>
                    </m:r>
                  </m:oMath>
                </a14:m>
                <a:r>
                  <a:rPr lang="en-US" altLang="zh-CN" sz="2000" b="0" dirty="0">
                    <a:solidFill>
                      <a:prstClr val="black"/>
                    </a:solidFill>
                    <a:latin typeface="+mn-lt"/>
                    <a:ea typeface="黑体" panose="02010609060101010101" pitchFamily="49" charset="-122"/>
                  </a:rPr>
                  <a:t> and output a set of synthesized trajectories </a:t>
                </a:r>
                <a14:m>
                  <m:oMath xmlns:m="http://schemas.openxmlformats.org/officeDocument/2006/math">
                    <m:sSub>
                      <m:sSubPr>
                        <m:ctrlPr>
                          <a:rPr lang="en-US" altLang="zh-CN" sz="2000" b="0" i="1" smtClean="0">
                            <a:solidFill>
                              <a:prstClr val="black"/>
                            </a:solidFill>
                            <a:latin typeface="Cambria Math" panose="02040503050406030204" pitchFamily="18" charset="0"/>
                            <a:ea typeface="黑体" panose="02010609060101010101" pitchFamily="49" charset="-122"/>
                          </a:rPr>
                        </m:ctrlPr>
                      </m:sSubPr>
                      <m:e>
                        <m:r>
                          <a:rPr lang="en-US" altLang="zh-CN" sz="2000" b="0" i="1" smtClean="0">
                            <a:solidFill>
                              <a:prstClr val="black"/>
                            </a:solidFill>
                            <a:latin typeface="Cambria Math" panose="02040503050406030204" pitchFamily="18" charset="0"/>
                            <a:ea typeface="黑体" panose="02010609060101010101" pitchFamily="49" charset="-122"/>
                          </a:rPr>
                          <m:t>𝒯</m:t>
                        </m:r>
                      </m:e>
                      <m:sub>
                        <m:r>
                          <a:rPr lang="en-US" altLang="zh-CN" sz="2000" b="0" i="1" smtClean="0">
                            <a:solidFill>
                              <a:prstClr val="black"/>
                            </a:solidFill>
                            <a:latin typeface="Cambria Math" panose="02040503050406030204" pitchFamily="18" charset="0"/>
                            <a:ea typeface="黑体" panose="02010609060101010101" pitchFamily="49" charset="-122"/>
                          </a:rPr>
                          <m:t>𝑠𝑦𝑛</m:t>
                        </m:r>
                      </m:sub>
                    </m:sSub>
                    <m:r>
                      <a:rPr lang="en-US" altLang="zh-CN" sz="2000" b="0" i="0" smtClean="0">
                        <a:solidFill>
                          <a:prstClr val="black"/>
                        </a:solidFill>
                        <a:latin typeface="Cambria Math" panose="02040503050406030204" pitchFamily="18" charset="0"/>
                        <a:ea typeface="黑体" panose="02010609060101010101" pitchFamily="49" charset="-122"/>
                      </a:rPr>
                      <m:t>,</m:t>
                    </m:r>
                  </m:oMath>
                </a14:m>
                <a:r>
                  <a:rPr lang="en-US" altLang="zh-CN" sz="2000" b="0" dirty="0">
                    <a:solidFill>
                      <a:prstClr val="black"/>
                    </a:solidFill>
                    <a:latin typeface="+mn-lt"/>
                    <a:ea typeface="黑体" panose="02010609060101010101" pitchFamily="49" charset="-122"/>
                  </a:rPr>
                  <a:t> which can be used for downstream spatial tasks without sacrificing users’ privacy.</a:t>
                </a:r>
              </a:p>
              <a:p>
                <a:pPr marL="457200" marR="0" lvl="1" indent="0" algn="l" defTabSz="457200" rtl="0" eaLnBrk="1" fontAlgn="auto" latinLnBrk="0" hangingPunct="1">
                  <a:lnSpc>
                    <a:spcPct val="150000"/>
                  </a:lnSpc>
                  <a:spcBef>
                    <a:spcPts val="0"/>
                  </a:spcBef>
                  <a:spcAft>
                    <a:spcPts val="0"/>
                  </a:spcAft>
                  <a:buClr>
                    <a:srgbClr val="C00000"/>
                  </a:buClr>
                  <a:buSzPct val="85000"/>
                  <a:buNone/>
                  <a:tabLst/>
                  <a:defRPr/>
                </a:pPr>
                <a:endParaRPr lang="en-US" altLang="zh-CN" sz="2000" b="0" dirty="0">
                  <a:solidFill>
                    <a:prstClr val="black"/>
                  </a:solidFill>
                  <a:latin typeface="+mn-lt"/>
                  <a:ea typeface="黑体" panose="02010609060101010101" pitchFamily="49" charset="-122"/>
                </a:endParaRPr>
              </a:p>
              <a:p>
                <a:pPr marL="457200" marR="0" lvl="1" indent="0" algn="l" defTabSz="457200" rtl="0" eaLnBrk="1" fontAlgn="auto" latinLnBrk="0" hangingPunct="1">
                  <a:lnSpc>
                    <a:spcPct val="150000"/>
                  </a:lnSpc>
                  <a:spcBef>
                    <a:spcPts val="0"/>
                  </a:spcBef>
                  <a:spcAft>
                    <a:spcPts val="0"/>
                  </a:spcAft>
                  <a:buClr>
                    <a:srgbClr val="C00000"/>
                  </a:buClr>
                  <a:buSzPct val="85000"/>
                  <a:buNone/>
                  <a:tabLst/>
                  <a:defRPr/>
                </a:pPr>
                <a:endParaRPr lang="en-US" altLang="zh-CN" sz="2000" b="0" dirty="0">
                  <a:solidFill>
                    <a:prstClr val="black"/>
                  </a:solidFill>
                  <a:latin typeface="+mn-lt"/>
                  <a:ea typeface="黑体" panose="02010609060101010101" pitchFamily="49" charset="-122"/>
                </a:endParaRPr>
              </a:p>
              <a:p>
                <a:pPr marL="457200" marR="0" lvl="1" indent="0" algn="l" defTabSz="457200" rtl="0" eaLnBrk="1" fontAlgn="auto" latinLnBrk="0" hangingPunct="1">
                  <a:lnSpc>
                    <a:spcPct val="150000"/>
                  </a:lnSpc>
                  <a:spcBef>
                    <a:spcPts val="0"/>
                  </a:spcBef>
                  <a:spcAft>
                    <a:spcPts val="0"/>
                  </a:spcAft>
                  <a:buClr>
                    <a:srgbClr val="C00000"/>
                  </a:buClr>
                  <a:buSzPct val="85000"/>
                  <a:buNone/>
                  <a:tabLst/>
                  <a:defRPr/>
                </a:pPr>
                <a:endParaRPr lang="en-US" altLang="zh-CN" sz="2000" b="0" dirty="0">
                  <a:solidFill>
                    <a:prstClr val="black"/>
                  </a:solidFill>
                  <a:latin typeface="+mn-lt"/>
                  <a:ea typeface="黑体" panose="02010609060101010101" pitchFamily="49" charset="-122"/>
                </a:endParaRPr>
              </a:p>
              <a:p>
                <a:pPr marL="457200" marR="0" lvl="1" indent="0" algn="l" defTabSz="457200" rtl="0" eaLnBrk="1" fontAlgn="auto" latinLnBrk="0" hangingPunct="1">
                  <a:lnSpc>
                    <a:spcPct val="150000"/>
                  </a:lnSpc>
                  <a:spcBef>
                    <a:spcPts val="0"/>
                  </a:spcBef>
                  <a:spcAft>
                    <a:spcPts val="0"/>
                  </a:spcAft>
                  <a:buClr>
                    <a:srgbClr val="C00000"/>
                  </a:buClr>
                  <a:buSzPct val="85000"/>
                  <a:buNone/>
                  <a:tabLst/>
                  <a:defRPr/>
                </a:pPr>
                <a:endParaRPr lang="en-US" altLang="zh-CN" sz="2000" b="0" dirty="0">
                  <a:solidFill>
                    <a:prstClr val="black"/>
                  </a:solidFill>
                  <a:latin typeface="+mn-lt"/>
                  <a:ea typeface="黑体" panose="02010609060101010101" pitchFamily="49" charset="-122"/>
                </a:endParaRPr>
              </a:p>
            </p:txBody>
          </p:sp>
        </mc:Choice>
        <mc:Fallback xmlns="">
          <p:sp>
            <p:nvSpPr>
              <p:cNvPr id="22531" name="Rectangle 2">
                <a:extLst>
                  <a:ext uri="{FF2B5EF4-FFF2-40B4-BE49-F238E27FC236}">
                    <a16:creationId xmlns:a16="http://schemas.microsoft.com/office/drawing/2014/main" id="{F9AB6052-32C2-4168-B5CF-B47EF0E7363E}"/>
                  </a:ext>
                </a:extLst>
              </p:cNvPr>
              <p:cNvSpPr txBox="1">
                <a:spLocks noRot="1" noChangeAspect="1" noMove="1" noResize="1" noEditPoints="1" noAdjustHandles="1" noChangeArrowheads="1" noChangeShapeType="1" noTextEdit="1"/>
              </p:cNvSpPr>
              <p:nvPr/>
            </p:nvSpPr>
            <p:spPr bwMode="auto">
              <a:xfrm>
                <a:off x="22207" y="1178314"/>
                <a:ext cx="9723960" cy="1419481"/>
              </a:xfrm>
              <a:prstGeom prst="rect">
                <a:avLst/>
              </a:prstGeom>
              <a:blipFill>
                <a:blip r:embed="rId3"/>
                <a:stretch>
                  <a:fillRect b="-97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sp>
        <p:nvSpPr>
          <p:cNvPr id="2" name="矩形: 圆角 334">
            <a:extLst>
              <a:ext uri="{FF2B5EF4-FFF2-40B4-BE49-F238E27FC236}">
                <a16:creationId xmlns:a16="http://schemas.microsoft.com/office/drawing/2014/main" id="{4D387B2E-F1A2-6A94-255B-6AD5CC7EB209}"/>
              </a:ext>
            </a:extLst>
          </p:cNvPr>
          <p:cNvSpPr/>
          <p:nvPr/>
        </p:nvSpPr>
        <p:spPr>
          <a:xfrm>
            <a:off x="3007042" y="5254258"/>
            <a:ext cx="4478937" cy="1238895"/>
          </a:xfrm>
          <a:prstGeom prst="roundRect">
            <a:avLst>
              <a:gd name="adj" fmla="val 5081"/>
            </a:avLst>
          </a:prstGeom>
          <a:noFill/>
          <a:ln w="19050">
            <a:solidFill>
              <a:srgbClr val="C00000"/>
            </a:solidFill>
          </a:ln>
          <a:effectLst/>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3" name="TextBox 2">
            <a:extLst>
              <a:ext uri="{FF2B5EF4-FFF2-40B4-BE49-F238E27FC236}">
                <a16:creationId xmlns:a16="http://schemas.microsoft.com/office/drawing/2014/main" id="{2A5F473B-FBBA-83A5-FD08-2BE617B3CA8B}"/>
              </a:ext>
            </a:extLst>
          </p:cNvPr>
          <p:cNvSpPr txBox="1"/>
          <p:nvPr/>
        </p:nvSpPr>
        <p:spPr>
          <a:xfrm>
            <a:off x="436563" y="5623590"/>
            <a:ext cx="2570479" cy="369332"/>
          </a:xfrm>
          <a:prstGeom prst="rect">
            <a:avLst/>
          </a:prstGeom>
          <a:noFill/>
        </p:spPr>
        <p:txBody>
          <a:bodyPr wrap="square">
            <a:spAutoFit/>
          </a:bodyPr>
          <a:lstStyle/>
          <a:p>
            <a:pPr lvl="1" eaLnBrk="1" hangingPunct="1">
              <a:defRPr/>
            </a:pPr>
            <a:r>
              <a:rPr lang="en-US" altLang="zh-CN" b="0" dirty="0">
                <a:solidFill>
                  <a:srgbClr val="C00000"/>
                </a:solidFill>
                <a:latin typeface="+mn-lt"/>
                <a:cs typeface="Times New Roman" panose="02020603050405020304" pitchFamily="18" charset="0"/>
              </a:rPr>
              <a:t>Desired properties:</a:t>
            </a:r>
          </a:p>
        </p:txBody>
      </p:sp>
      <p:sp>
        <p:nvSpPr>
          <p:cNvPr id="5" name="TextBox 4">
            <a:extLst>
              <a:ext uri="{FF2B5EF4-FFF2-40B4-BE49-F238E27FC236}">
                <a16:creationId xmlns:a16="http://schemas.microsoft.com/office/drawing/2014/main" id="{20A50913-4002-95B3-9204-F0205B2B5D73}"/>
              </a:ext>
            </a:extLst>
          </p:cNvPr>
          <p:cNvSpPr txBox="1"/>
          <p:nvPr/>
        </p:nvSpPr>
        <p:spPr>
          <a:xfrm>
            <a:off x="2681111" y="5254258"/>
            <a:ext cx="4955822" cy="1477328"/>
          </a:xfrm>
          <a:prstGeom prst="rect">
            <a:avLst/>
          </a:prstGeom>
          <a:noFill/>
        </p:spPr>
        <p:txBody>
          <a:bodyPr wrap="square">
            <a:spAutoFit/>
          </a:bodyPr>
          <a:lstStyle/>
          <a:p>
            <a:pPr marL="742950" lvl="1" indent="-285750" eaLnBrk="1" hangingPunct="1">
              <a:buFont typeface="Wingdings" pitchFamily="2" charset="2"/>
              <a:buChar char="v"/>
              <a:defRPr/>
            </a:pPr>
            <a:r>
              <a:rPr lang="en-US" altLang="zh-CN" b="0" dirty="0">
                <a:solidFill>
                  <a:srgbClr val="C00000"/>
                </a:solidFill>
                <a:latin typeface="+mn-lt"/>
                <a:cs typeface="Times New Roman" panose="02020603050405020304" pitchFamily="18" charset="0"/>
              </a:rPr>
              <a:t>Privacy </a:t>
            </a:r>
            <a:r>
              <a:rPr lang="en-US" altLang="zh-CN" b="0" dirty="0" err="1">
                <a:solidFill>
                  <a:srgbClr val="C00000"/>
                </a:solidFill>
                <a:latin typeface="+mn-lt"/>
                <a:cs typeface="Times New Roman" panose="02020603050405020304" pitchFamily="18" charset="0"/>
              </a:rPr>
              <a:t>perserving</a:t>
            </a:r>
            <a:endParaRPr lang="en-US" altLang="zh-CN" b="0" dirty="0">
              <a:solidFill>
                <a:srgbClr val="C00000"/>
              </a:solidFill>
              <a:latin typeface="+mn-lt"/>
              <a:cs typeface="Times New Roman" panose="02020603050405020304" pitchFamily="18" charset="0"/>
            </a:endParaRPr>
          </a:p>
          <a:p>
            <a:pPr marL="742950" lvl="1" indent="-285750" eaLnBrk="1" hangingPunct="1">
              <a:buFont typeface="Wingdings" pitchFamily="2" charset="2"/>
              <a:buChar char="v"/>
              <a:defRPr/>
            </a:pPr>
            <a:r>
              <a:rPr lang="en-US" altLang="zh-CN" b="0" dirty="0">
                <a:solidFill>
                  <a:srgbClr val="C00000"/>
                </a:solidFill>
                <a:latin typeface="+mn-lt"/>
                <a:cs typeface="Times New Roman" panose="02020603050405020304" pitchFamily="18" charset="0"/>
              </a:rPr>
              <a:t>High utility</a:t>
            </a:r>
          </a:p>
          <a:p>
            <a:pPr marL="742950" lvl="1" indent="-285750" eaLnBrk="1" hangingPunct="1">
              <a:buFont typeface="Wingdings" pitchFamily="2" charset="2"/>
              <a:buChar char="v"/>
              <a:defRPr/>
            </a:pPr>
            <a:r>
              <a:rPr lang="en-US" altLang="zh-CN" b="0" dirty="0">
                <a:solidFill>
                  <a:srgbClr val="C00000"/>
                </a:solidFill>
                <a:latin typeface="+mn-lt"/>
                <a:cs typeface="Times New Roman" panose="02020603050405020304" pitchFamily="18" charset="0"/>
              </a:rPr>
              <a:t>Practicability and efficiency</a:t>
            </a:r>
          </a:p>
          <a:p>
            <a:pPr marL="742950" lvl="1" indent="-285750" eaLnBrk="1" hangingPunct="1">
              <a:buFont typeface="Wingdings" pitchFamily="2" charset="2"/>
              <a:buChar char="v"/>
              <a:defRPr/>
            </a:pPr>
            <a:r>
              <a:rPr lang="en-US" altLang="zh-CN" sz="1800" b="0" dirty="0">
                <a:solidFill>
                  <a:srgbClr val="C00000"/>
                </a:solidFill>
                <a:latin typeface="+mn-lt"/>
                <a:cs typeface="Times New Roman" panose="02020603050405020304" pitchFamily="18" charset="0"/>
              </a:rPr>
              <a:t>Attack resilience</a:t>
            </a:r>
            <a:endParaRPr lang="en-US" altLang="zh-CN" sz="1800" b="0" dirty="0">
              <a:latin typeface="+mn-lt"/>
              <a:cs typeface="Times New Roman" panose="02020603050405020304" pitchFamily="18" charset="0"/>
            </a:endParaRPr>
          </a:p>
          <a:p>
            <a:pPr marL="742950" lvl="1" indent="-285750" eaLnBrk="1" hangingPunct="1">
              <a:buFont typeface="Wingdings" pitchFamily="2" charset="2"/>
              <a:buChar char="v"/>
              <a:defRPr/>
            </a:pPr>
            <a:endParaRPr lang="en-US" altLang="zh-CN" b="0" dirty="0">
              <a:solidFill>
                <a:srgbClr val="C00000"/>
              </a:solidFill>
              <a:latin typeface="+mn-lt"/>
              <a:cs typeface="Times New Roman" panose="02020603050405020304" pitchFamily="18" charset="0"/>
            </a:endParaRPr>
          </a:p>
        </p:txBody>
      </p:sp>
      <p:sp>
        <p:nvSpPr>
          <p:cNvPr id="9" name="Right Arrow 2">
            <a:extLst>
              <a:ext uri="{FF2B5EF4-FFF2-40B4-BE49-F238E27FC236}">
                <a16:creationId xmlns:a16="http://schemas.microsoft.com/office/drawing/2014/main" id="{3D163191-9556-FC2A-76EF-A7314EF16D90}"/>
              </a:ext>
            </a:extLst>
          </p:cNvPr>
          <p:cNvSpPr/>
          <p:nvPr/>
        </p:nvSpPr>
        <p:spPr>
          <a:xfrm rot="10800000" flipH="1">
            <a:off x="2447121" y="3220885"/>
            <a:ext cx="388952" cy="208115"/>
          </a:xfrm>
          <a:prstGeom prst="rightArrow">
            <a:avLst/>
          </a:prstGeom>
          <a:noFill/>
          <a:ln w="19050" cap="flat" cmpd="sng" algn="ctr">
            <a:solidFill>
              <a:srgbClr val="C00000"/>
            </a:solidFill>
            <a:prstDash val="solid"/>
            <a:miter lim="800000"/>
          </a:ln>
          <a:effectLst/>
        </p:spPr>
        <p:txBody>
          <a:bodyPr wrap="none" anchor="ctr"/>
          <a:lstStyle/>
          <a:p>
            <a:pPr algn="ctr" defTabSz="685800">
              <a:defRPr/>
            </a:pPr>
            <a:endParaRPr lang="en-US" sz="135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Right Arrow 2">
            <a:extLst>
              <a:ext uri="{FF2B5EF4-FFF2-40B4-BE49-F238E27FC236}">
                <a16:creationId xmlns:a16="http://schemas.microsoft.com/office/drawing/2014/main" id="{0D7D9815-F40A-F020-2E5C-AD4D984D097A}"/>
              </a:ext>
            </a:extLst>
          </p:cNvPr>
          <p:cNvSpPr/>
          <p:nvPr/>
        </p:nvSpPr>
        <p:spPr>
          <a:xfrm rot="10800000" flipH="1">
            <a:off x="2447120" y="4047417"/>
            <a:ext cx="388952" cy="208115"/>
          </a:xfrm>
          <a:prstGeom prst="rightArrow">
            <a:avLst/>
          </a:prstGeom>
          <a:noFill/>
          <a:ln w="19050" cap="flat" cmpd="sng" algn="ctr">
            <a:solidFill>
              <a:srgbClr val="C00000"/>
            </a:solidFill>
            <a:prstDash val="solid"/>
            <a:miter lim="800000"/>
          </a:ln>
          <a:effectLst/>
        </p:spPr>
        <p:txBody>
          <a:bodyPr wrap="none" anchor="ctr"/>
          <a:lstStyle/>
          <a:p>
            <a:pPr algn="ctr" defTabSz="685800">
              <a:defRPr/>
            </a:pPr>
            <a:endParaRPr lang="en-US" sz="135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Rectangle 12">
            <a:extLst>
              <a:ext uri="{FF2B5EF4-FFF2-40B4-BE49-F238E27FC236}">
                <a16:creationId xmlns:a16="http://schemas.microsoft.com/office/drawing/2014/main" id="{08542F8A-99EA-DDF9-E4FF-F7841E6A861A}"/>
              </a:ext>
            </a:extLst>
          </p:cNvPr>
          <p:cNvSpPr/>
          <p:nvPr/>
        </p:nvSpPr>
        <p:spPr>
          <a:xfrm>
            <a:off x="3070929" y="3106585"/>
            <a:ext cx="1625246" cy="436715"/>
          </a:xfrm>
          <a:prstGeom prst="rect">
            <a:avLst/>
          </a:prstGeom>
          <a:noFill/>
          <a:ln w="28575">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0" dirty="0">
                <a:solidFill>
                  <a:schemeClr val="tx1"/>
                </a:solidFill>
                <a:ea typeface="微软雅黑" panose="020B0503020204020204" pitchFamily="34" charset="-122"/>
              </a:rPr>
              <a:t>Key Patterns</a:t>
            </a:r>
            <a:endParaRPr lang="zh-CN" altLang="en-US" b="0" dirty="0" err="1">
              <a:solidFill>
                <a:schemeClr val="tx1"/>
              </a:solidFill>
              <a:ea typeface="微软雅黑" panose="020B0503020204020204" pitchFamily="34" charset="-122"/>
            </a:endParaRPr>
          </a:p>
        </p:txBody>
      </p:sp>
      <p:sp>
        <p:nvSpPr>
          <p:cNvPr id="14" name="Rectangle 13">
            <a:extLst>
              <a:ext uri="{FF2B5EF4-FFF2-40B4-BE49-F238E27FC236}">
                <a16:creationId xmlns:a16="http://schemas.microsoft.com/office/drawing/2014/main" id="{A585ABC2-3E25-57F2-FE41-EAF3315D0037}"/>
              </a:ext>
            </a:extLst>
          </p:cNvPr>
          <p:cNvSpPr/>
          <p:nvPr/>
        </p:nvSpPr>
        <p:spPr>
          <a:xfrm>
            <a:off x="3070929" y="4005813"/>
            <a:ext cx="1625246" cy="436715"/>
          </a:xfrm>
          <a:prstGeom prst="rect">
            <a:avLst/>
          </a:prstGeom>
          <a:noFill/>
          <a:ln w="28575">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0" dirty="0">
                <a:solidFill>
                  <a:schemeClr val="tx1"/>
                </a:solidFill>
                <a:ea typeface="微软雅黑" panose="020B0503020204020204" pitchFamily="34" charset="-122"/>
              </a:rPr>
              <a:t>Key Patterns</a:t>
            </a:r>
            <a:endParaRPr lang="zh-CN" altLang="en-US" b="0" dirty="0" err="1">
              <a:solidFill>
                <a:schemeClr val="tx1"/>
              </a:solidFill>
              <a:ea typeface="微软雅黑" panose="020B0503020204020204" pitchFamily="34" charset="-122"/>
            </a:endParaRPr>
          </a:p>
        </p:txBody>
      </p:sp>
      <p:sp>
        <p:nvSpPr>
          <p:cNvPr id="15" name="Right Arrow 2">
            <a:extLst>
              <a:ext uri="{FF2B5EF4-FFF2-40B4-BE49-F238E27FC236}">
                <a16:creationId xmlns:a16="http://schemas.microsoft.com/office/drawing/2014/main" id="{C057F7D3-6BF9-D8CE-1F20-AF04912F985D}"/>
              </a:ext>
            </a:extLst>
          </p:cNvPr>
          <p:cNvSpPr/>
          <p:nvPr/>
        </p:nvSpPr>
        <p:spPr>
          <a:xfrm rot="10800000" flipH="1">
            <a:off x="4879875" y="3658355"/>
            <a:ext cx="388952" cy="208115"/>
          </a:xfrm>
          <a:prstGeom prst="rightArrow">
            <a:avLst/>
          </a:prstGeom>
          <a:noFill/>
          <a:ln w="19050" cap="flat" cmpd="sng" algn="ctr">
            <a:solidFill>
              <a:srgbClr val="C00000"/>
            </a:solidFill>
            <a:prstDash val="solid"/>
            <a:miter lim="800000"/>
          </a:ln>
          <a:effectLst/>
        </p:spPr>
        <p:txBody>
          <a:bodyPr wrap="none" anchor="ctr"/>
          <a:lstStyle/>
          <a:p>
            <a:pPr algn="ctr" defTabSz="685800">
              <a:defRPr/>
            </a:pPr>
            <a:endParaRPr lang="en-US" sz="135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Rectangle 15">
            <a:extLst>
              <a:ext uri="{FF2B5EF4-FFF2-40B4-BE49-F238E27FC236}">
                <a16:creationId xmlns:a16="http://schemas.microsoft.com/office/drawing/2014/main" id="{B7F474FE-A3F0-D0D6-997C-C26B1C3F9EB3}"/>
              </a:ext>
            </a:extLst>
          </p:cNvPr>
          <p:cNvSpPr/>
          <p:nvPr/>
        </p:nvSpPr>
        <p:spPr>
          <a:xfrm>
            <a:off x="5397886" y="3062193"/>
            <a:ext cx="1625246" cy="1469591"/>
          </a:xfrm>
          <a:prstGeom prst="rect">
            <a:avLst/>
          </a:prstGeom>
          <a:noFill/>
          <a:ln w="28575">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0" dirty="0">
                <a:solidFill>
                  <a:schemeClr val="tx1"/>
                </a:solidFill>
                <a:ea typeface="微软雅黑" panose="020B0503020204020204" pitchFamily="34" charset="-122"/>
              </a:rPr>
              <a:t>LDP Protocol</a:t>
            </a:r>
            <a:endParaRPr lang="zh-CN" altLang="en-US" b="0" dirty="0" err="1">
              <a:solidFill>
                <a:schemeClr val="tx1"/>
              </a:solidFill>
              <a:ea typeface="微软雅黑" panose="020B0503020204020204" pitchFamily="34" charset="-122"/>
            </a:endParaRPr>
          </a:p>
        </p:txBody>
      </p:sp>
      <p:sp>
        <p:nvSpPr>
          <p:cNvPr id="17" name="Right Arrow 2">
            <a:extLst>
              <a:ext uri="{FF2B5EF4-FFF2-40B4-BE49-F238E27FC236}">
                <a16:creationId xmlns:a16="http://schemas.microsoft.com/office/drawing/2014/main" id="{88A69618-F516-127C-E8B6-53252720F27C}"/>
              </a:ext>
            </a:extLst>
          </p:cNvPr>
          <p:cNvSpPr/>
          <p:nvPr/>
        </p:nvSpPr>
        <p:spPr>
          <a:xfrm rot="10800000" flipH="1">
            <a:off x="7152191" y="3658355"/>
            <a:ext cx="388952" cy="208115"/>
          </a:xfrm>
          <a:prstGeom prst="rightArrow">
            <a:avLst/>
          </a:prstGeom>
          <a:noFill/>
          <a:ln w="19050" cap="flat" cmpd="sng" algn="ctr">
            <a:solidFill>
              <a:srgbClr val="C00000"/>
            </a:solidFill>
            <a:prstDash val="solid"/>
            <a:miter lim="800000"/>
          </a:ln>
          <a:effectLst/>
        </p:spPr>
        <p:txBody>
          <a:bodyPr wrap="none" anchor="ctr"/>
          <a:lstStyle/>
          <a:p>
            <a:pPr algn="ctr" defTabSz="685800">
              <a:defRPr/>
            </a:pPr>
            <a:endParaRPr lang="en-US" sz="135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TextBox 18">
            <a:extLst>
              <a:ext uri="{FF2B5EF4-FFF2-40B4-BE49-F238E27FC236}">
                <a16:creationId xmlns:a16="http://schemas.microsoft.com/office/drawing/2014/main" id="{C471E99E-D776-9066-C7EB-525E199C52CE}"/>
              </a:ext>
            </a:extLst>
          </p:cNvPr>
          <p:cNvSpPr txBox="1"/>
          <p:nvPr/>
        </p:nvSpPr>
        <p:spPr>
          <a:xfrm>
            <a:off x="6923945" y="4457189"/>
            <a:ext cx="3123166" cy="369332"/>
          </a:xfrm>
          <a:prstGeom prst="rect">
            <a:avLst/>
          </a:prstGeom>
          <a:noFill/>
        </p:spPr>
        <p:txBody>
          <a:bodyPr wrap="square">
            <a:spAutoFit/>
          </a:bodyPr>
          <a:lstStyle/>
          <a:p>
            <a:pPr lvl="1" eaLnBrk="1" hangingPunct="1">
              <a:defRPr/>
            </a:pPr>
            <a:r>
              <a:rPr lang="en-US" altLang="zh-CN" b="0" dirty="0">
                <a:latin typeface="+mn-lt"/>
                <a:cs typeface="Times New Roman" panose="02020603050405020304" pitchFamily="18" charset="0"/>
              </a:rPr>
              <a:t>Synthetic trajectories</a:t>
            </a:r>
          </a:p>
        </p:txBody>
      </p:sp>
      <p:grpSp>
        <p:nvGrpSpPr>
          <p:cNvPr id="27" name="Group 26">
            <a:extLst>
              <a:ext uri="{FF2B5EF4-FFF2-40B4-BE49-F238E27FC236}">
                <a16:creationId xmlns:a16="http://schemas.microsoft.com/office/drawing/2014/main" id="{C5D1300C-412A-19C8-BA1D-2178DDDF0C93}"/>
              </a:ext>
            </a:extLst>
          </p:cNvPr>
          <p:cNvGrpSpPr/>
          <p:nvPr/>
        </p:nvGrpSpPr>
        <p:grpSpPr>
          <a:xfrm>
            <a:off x="-180625" y="3027193"/>
            <a:ext cx="2822222" cy="1873923"/>
            <a:chOff x="-180625" y="3027193"/>
            <a:chExt cx="2822222" cy="1873923"/>
          </a:xfrm>
        </p:grpSpPr>
        <p:pic>
          <p:nvPicPr>
            <p:cNvPr id="6" name="图片 6">
              <a:extLst>
                <a:ext uri="{FF2B5EF4-FFF2-40B4-BE49-F238E27FC236}">
                  <a16:creationId xmlns:a16="http://schemas.microsoft.com/office/drawing/2014/main" id="{447511D5-6A33-90BE-9419-FDBA0A45C507}"/>
                </a:ext>
              </a:extLst>
            </p:cNvPr>
            <p:cNvPicPr>
              <a:picLocks noChangeAspect="1"/>
            </p:cNvPicPr>
            <p:nvPr/>
          </p:nvPicPr>
          <p:blipFill>
            <a:blip r:embed="rId4"/>
            <a:stretch>
              <a:fillRect/>
            </a:stretch>
          </p:blipFill>
          <p:spPr>
            <a:xfrm>
              <a:off x="564383" y="3175047"/>
              <a:ext cx="1392214" cy="1197288"/>
            </a:xfrm>
            <a:prstGeom prst="rect">
              <a:avLst/>
            </a:prstGeom>
          </p:spPr>
        </p:pic>
        <p:sp>
          <p:nvSpPr>
            <p:cNvPr id="8" name="TextBox 7">
              <a:extLst>
                <a:ext uri="{FF2B5EF4-FFF2-40B4-BE49-F238E27FC236}">
                  <a16:creationId xmlns:a16="http://schemas.microsoft.com/office/drawing/2014/main" id="{CE8944D0-DA10-3378-3421-52F89FB6EFD7}"/>
                </a:ext>
              </a:extLst>
            </p:cNvPr>
            <p:cNvSpPr txBox="1"/>
            <p:nvPr/>
          </p:nvSpPr>
          <p:spPr>
            <a:xfrm>
              <a:off x="-180625" y="4531784"/>
              <a:ext cx="2822222" cy="369332"/>
            </a:xfrm>
            <a:prstGeom prst="rect">
              <a:avLst/>
            </a:prstGeom>
            <a:noFill/>
          </p:spPr>
          <p:txBody>
            <a:bodyPr wrap="square">
              <a:spAutoFit/>
            </a:bodyPr>
            <a:lstStyle/>
            <a:p>
              <a:pPr lvl="1" eaLnBrk="1" hangingPunct="1">
                <a:defRPr/>
              </a:pPr>
              <a:r>
                <a:rPr lang="en-US" altLang="zh-CN" b="0" dirty="0">
                  <a:latin typeface="+mn-lt"/>
                  <a:cs typeface="Times New Roman" panose="02020603050405020304" pitchFamily="18" charset="0"/>
                </a:rPr>
                <a:t>Original trajectories</a:t>
              </a:r>
            </a:p>
          </p:txBody>
        </p:sp>
        <p:sp>
          <p:nvSpPr>
            <p:cNvPr id="24" name="圆角矩形 2">
              <a:extLst>
                <a:ext uri="{FF2B5EF4-FFF2-40B4-BE49-F238E27FC236}">
                  <a16:creationId xmlns:a16="http://schemas.microsoft.com/office/drawing/2014/main" id="{FCA75723-E049-6646-3FE5-D2F6AB46C4D2}"/>
                </a:ext>
              </a:extLst>
            </p:cNvPr>
            <p:cNvSpPr/>
            <p:nvPr/>
          </p:nvSpPr>
          <p:spPr>
            <a:xfrm>
              <a:off x="415703" y="3027193"/>
              <a:ext cx="1736755" cy="1461825"/>
            </a:xfrm>
            <a:prstGeom prst="roundRect">
              <a:avLst/>
            </a:prstGeom>
            <a:noFill/>
            <a:ln w="28575">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grpSp>
      <p:grpSp>
        <p:nvGrpSpPr>
          <p:cNvPr id="26" name="Group 25">
            <a:extLst>
              <a:ext uri="{FF2B5EF4-FFF2-40B4-BE49-F238E27FC236}">
                <a16:creationId xmlns:a16="http://schemas.microsoft.com/office/drawing/2014/main" id="{5268265D-B072-998A-C414-6754F78FC912}"/>
              </a:ext>
            </a:extLst>
          </p:cNvPr>
          <p:cNvGrpSpPr/>
          <p:nvPr/>
        </p:nvGrpSpPr>
        <p:grpSpPr>
          <a:xfrm>
            <a:off x="7680813" y="3025532"/>
            <a:ext cx="1736755" cy="1461825"/>
            <a:chOff x="7680813" y="3025532"/>
            <a:chExt cx="1736755" cy="1461825"/>
          </a:xfrm>
        </p:grpSpPr>
        <p:pic>
          <p:nvPicPr>
            <p:cNvPr id="18" name="图片 6">
              <a:extLst>
                <a:ext uri="{FF2B5EF4-FFF2-40B4-BE49-F238E27FC236}">
                  <a16:creationId xmlns:a16="http://schemas.microsoft.com/office/drawing/2014/main" id="{E8F4532B-C640-40C7-4B2B-9D08B704C3BB}"/>
                </a:ext>
              </a:extLst>
            </p:cNvPr>
            <p:cNvPicPr>
              <a:picLocks noChangeAspect="1"/>
            </p:cNvPicPr>
            <p:nvPr/>
          </p:nvPicPr>
          <p:blipFill rotWithShape="1">
            <a:blip r:embed="rId4"/>
            <a:srcRect b="79390"/>
            <a:stretch/>
          </p:blipFill>
          <p:spPr>
            <a:xfrm>
              <a:off x="7840072" y="3198344"/>
              <a:ext cx="1392214" cy="246766"/>
            </a:xfrm>
            <a:prstGeom prst="rect">
              <a:avLst/>
            </a:prstGeom>
          </p:spPr>
        </p:pic>
        <p:pic>
          <p:nvPicPr>
            <p:cNvPr id="20" name="图片 6">
              <a:extLst>
                <a:ext uri="{FF2B5EF4-FFF2-40B4-BE49-F238E27FC236}">
                  <a16:creationId xmlns:a16="http://schemas.microsoft.com/office/drawing/2014/main" id="{22C00A6A-0FBD-CB58-C8F9-54BF765F1D82}"/>
                </a:ext>
              </a:extLst>
            </p:cNvPr>
            <p:cNvPicPr>
              <a:picLocks noChangeAspect="1"/>
            </p:cNvPicPr>
            <p:nvPr/>
          </p:nvPicPr>
          <p:blipFill rotWithShape="1">
            <a:blip r:embed="rId4"/>
            <a:srcRect l="23378" r="41546" b="79390"/>
            <a:stretch/>
          </p:blipFill>
          <p:spPr>
            <a:xfrm>
              <a:off x="8455025" y="3198344"/>
              <a:ext cx="482600" cy="246766"/>
            </a:xfrm>
            <a:prstGeom prst="rect">
              <a:avLst/>
            </a:prstGeom>
          </p:spPr>
        </p:pic>
        <p:pic>
          <p:nvPicPr>
            <p:cNvPr id="21" name="图片 6">
              <a:extLst>
                <a:ext uri="{FF2B5EF4-FFF2-40B4-BE49-F238E27FC236}">
                  <a16:creationId xmlns:a16="http://schemas.microsoft.com/office/drawing/2014/main" id="{11633F4D-7EBF-E0CD-5825-0073230C82B2}"/>
                </a:ext>
              </a:extLst>
            </p:cNvPr>
            <p:cNvPicPr>
              <a:picLocks noChangeAspect="1"/>
            </p:cNvPicPr>
            <p:nvPr/>
          </p:nvPicPr>
          <p:blipFill rotWithShape="1">
            <a:blip r:embed="rId4"/>
            <a:srcRect l="66599" t="18262" b="62733"/>
            <a:stretch/>
          </p:blipFill>
          <p:spPr>
            <a:xfrm>
              <a:off x="8743949" y="3385104"/>
              <a:ext cx="465007" cy="227553"/>
            </a:xfrm>
            <a:prstGeom prst="rect">
              <a:avLst/>
            </a:prstGeom>
          </p:spPr>
        </p:pic>
        <p:pic>
          <p:nvPicPr>
            <p:cNvPr id="22" name="图片 6">
              <a:extLst>
                <a:ext uri="{FF2B5EF4-FFF2-40B4-BE49-F238E27FC236}">
                  <a16:creationId xmlns:a16="http://schemas.microsoft.com/office/drawing/2014/main" id="{C0FF44B5-573C-4206-116B-896DE29F00AE}"/>
                </a:ext>
              </a:extLst>
            </p:cNvPr>
            <p:cNvPicPr>
              <a:picLocks noChangeAspect="1"/>
            </p:cNvPicPr>
            <p:nvPr/>
          </p:nvPicPr>
          <p:blipFill rotWithShape="1">
            <a:blip r:embed="rId4"/>
            <a:srcRect b="46194"/>
            <a:stretch/>
          </p:blipFill>
          <p:spPr>
            <a:xfrm rot="10800000">
              <a:off x="7856554" y="3683613"/>
              <a:ext cx="1392612" cy="644400"/>
            </a:xfrm>
            <a:prstGeom prst="rect">
              <a:avLst/>
            </a:prstGeom>
          </p:spPr>
        </p:pic>
        <p:sp>
          <p:nvSpPr>
            <p:cNvPr id="23" name="Rectangle 22">
              <a:extLst>
                <a:ext uri="{FF2B5EF4-FFF2-40B4-BE49-F238E27FC236}">
                  <a16:creationId xmlns:a16="http://schemas.microsoft.com/office/drawing/2014/main" id="{0C6B511C-3836-E192-B072-824109E26913}"/>
                </a:ext>
              </a:extLst>
            </p:cNvPr>
            <p:cNvSpPr/>
            <p:nvPr/>
          </p:nvSpPr>
          <p:spPr bwMode="auto">
            <a:xfrm>
              <a:off x="8446441" y="3359380"/>
              <a:ext cx="179475" cy="18365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
          <p:nvSpPr>
            <p:cNvPr id="25" name="圆角矩形 2">
              <a:extLst>
                <a:ext uri="{FF2B5EF4-FFF2-40B4-BE49-F238E27FC236}">
                  <a16:creationId xmlns:a16="http://schemas.microsoft.com/office/drawing/2014/main" id="{F5F9765B-36AC-9CD3-098D-260406E8468A}"/>
                </a:ext>
              </a:extLst>
            </p:cNvPr>
            <p:cNvSpPr/>
            <p:nvPr/>
          </p:nvSpPr>
          <p:spPr>
            <a:xfrm>
              <a:off x="7680813" y="3025532"/>
              <a:ext cx="1736755" cy="1461825"/>
            </a:xfrm>
            <a:prstGeom prst="roundRect">
              <a:avLst/>
            </a:prstGeom>
            <a:noFill/>
            <a:ln w="28575">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0920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childTnLst>
                          </p:cTn>
                        </p:par>
                        <p:par>
                          <p:cTn id="32" fill="hold">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linds(horizontal)">
                                      <p:cBhvr>
                                        <p:cTn id="35" dur="500"/>
                                        <p:tgtEl>
                                          <p:spTgt spid="19"/>
                                        </p:tgtEl>
                                      </p:cBhvr>
                                    </p:animEffect>
                                  </p:childTnLst>
                                </p:cTn>
                              </p:par>
                              <p:par>
                                <p:cTn id="36" presetID="3" presetClass="entr" presetSubtype="1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blinds(horizontal)">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blinds(horizontal)">
                                      <p:cBhvr>
                                        <p:cTn id="43" dur="500"/>
                                        <p:tgtEl>
                                          <p:spTgt spid="2"/>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blinds(horizontal)">
                                      <p:cBhvr>
                                        <p:cTn id="46" dur="500"/>
                                        <p:tgtEl>
                                          <p:spTgt spid="5"/>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blinds(horizontal)">
                                      <p:cBhvr>
                                        <p:cTn id="4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p:bldP spid="9" grpId="0" animBg="1"/>
      <p:bldP spid="11" grpId="0" animBg="1"/>
      <p:bldP spid="13" grpId="0" animBg="1"/>
      <p:bldP spid="14" grpId="0" animBg="1"/>
      <p:bldP spid="15" grpId="0" animBg="1"/>
      <p:bldP spid="16" grpId="0" animBg="1"/>
      <p:bldP spid="17"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1DEAF-5F24-F85E-FB08-596EB044D75D}"/>
              </a:ext>
            </a:extLst>
          </p:cNvPr>
          <p:cNvPicPr>
            <a:picLocks noChangeAspect="1"/>
          </p:cNvPicPr>
          <p:nvPr/>
        </p:nvPicPr>
        <p:blipFill rotWithShape="1">
          <a:blip r:embed="rId3"/>
          <a:srcRect b="6252"/>
          <a:stretch/>
        </p:blipFill>
        <p:spPr>
          <a:xfrm>
            <a:off x="1218209" y="1289607"/>
            <a:ext cx="7469582" cy="5081030"/>
          </a:xfrm>
          <a:prstGeom prst="rect">
            <a:avLst/>
          </a:prstGeom>
        </p:spPr>
      </p:pic>
      <p:sp>
        <p:nvSpPr>
          <p:cNvPr id="10" name="Rectangle 2">
            <a:extLst>
              <a:ext uri="{FF2B5EF4-FFF2-40B4-BE49-F238E27FC236}">
                <a16:creationId xmlns:a16="http://schemas.microsoft.com/office/drawing/2014/main" id="{47369D0C-8829-21FA-70C0-D4988C92C0AC}"/>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Overview</a:t>
            </a:r>
          </a:p>
        </p:txBody>
      </p:sp>
      <p:sp>
        <p:nvSpPr>
          <p:cNvPr id="4" name="Rectangle 3">
            <a:extLst>
              <a:ext uri="{FF2B5EF4-FFF2-40B4-BE49-F238E27FC236}">
                <a16:creationId xmlns:a16="http://schemas.microsoft.com/office/drawing/2014/main" id="{ED3F441E-098D-9D3E-C172-7177EB23D1F2}"/>
              </a:ext>
            </a:extLst>
          </p:cNvPr>
          <p:cNvSpPr/>
          <p:nvPr/>
        </p:nvSpPr>
        <p:spPr bwMode="auto">
          <a:xfrm>
            <a:off x="1218209" y="3977088"/>
            <a:ext cx="7556914" cy="23935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17DFD7AB-7882-1512-7BF2-47CA8F8F76CA}"/>
              </a:ext>
            </a:extLst>
          </p:cNvPr>
          <p:cNvSpPr/>
          <p:nvPr/>
        </p:nvSpPr>
        <p:spPr bwMode="auto">
          <a:xfrm>
            <a:off x="1342955" y="2106305"/>
            <a:ext cx="7195117" cy="17826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239705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1DEAF-5F24-F85E-FB08-596EB044D75D}"/>
              </a:ext>
            </a:extLst>
          </p:cNvPr>
          <p:cNvPicPr>
            <a:picLocks noChangeAspect="1"/>
          </p:cNvPicPr>
          <p:nvPr/>
        </p:nvPicPr>
        <p:blipFill rotWithShape="1">
          <a:blip r:embed="rId3"/>
          <a:srcRect b="6252"/>
          <a:stretch/>
        </p:blipFill>
        <p:spPr>
          <a:xfrm>
            <a:off x="1218209" y="1289607"/>
            <a:ext cx="7469582" cy="5081030"/>
          </a:xfrm>
          <a:prstGeom prst="rect">
            <a:avLst/>
          </a:prstGeom>
        </p:spPr>
      </p:pic>
      <p:sp>
        <p:nvSpPr>
          <p:cNvPr id="10" name="Rectangle 2">
            <a:extLst>
              <a:ext uri="{FF2B5EF4-FFF2-40B4-BE49-F238E27FC236}">
                <a16:creationId xmlns:a16="http://schemas.microsoft.com/office/drawing/2014/main" id="{47369D0C-8829-21FA-70C0-D4988C92C0AC}"/>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Overview</a:t>
            </a:r>
          </a:p>
        </p:txBody>
      </p:sp>
      <p:sp>
        <p:nvSpPr>
          <p:cNvPr id="4" name="Rectangle 3">
            <a:extLst>
              <a:ext uri="{FF2B5EF4-FFF2-40B4-BE49-F238E27FC236}">
                <a16:creationId xmlns:a16="http://schemas.microsoft.com/office/drawing/2014/main" id="{ED3F441E-098D-9D3E-C172-7177EB23D1F2}"/>
              </a:ext>
            </a:extLst>
          </p:cNvPr>
          <p:cNvSpPr/>
          <p:nvPr/>
        </p:nvSpPr>
        <p:spPr bwMode="auto">
          <a:xfrm>
            <a:off x="1218209" y="3977088"/>
            <a:ext cx="7556914" cy="23935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17DFD7AB-7882-1512-7BF2-47CA8F8F76CA}"/>
              </a:ext>
            </a:extLst>
          </p:cNvPr>
          <p:cNvSpPr/>
          <p:nvPr/>
        </p:nvSpPr>
        <p:spPr bwMode="auto">
          <a:xfrm>
            <a:off x="1342955" y="2379643"/>
            <a:ext cx="7195117" cy="15093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3086408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1DEAF-5F24-F85E-FB08-596EB044D75D}"/>
              </a:ext>
            </a:extLst>
          </p:cNvPr>
          <p:cNvPicPr>
            <a:picLocks noChangeAspect="1"/>
          </p:cNvPicPr>
          <p:nvPr/>
        </p:nvPicPr>
        <p:blipFill rotWithShape="1">
          <a:blip r:embed="rId3"/>
          <a:srcRect b="6252"/>
          <a:stretch/>
        </p:blipFill>
        <p:spPr>
          <a:xfrm>
            <a:off x="1218209" y="1289607"/>
            <a:ext cx="7469582" cy="5081030"/>
          </a:xfrm>
          <a:prstGeom prst="rect">
            <a:avLst/>
          </a:prstGeom>
        </p:spPr>
      </p:pic>
      <p:sp>
        <p:nvSpPr>
          <p:cNvPr id="10" name="Rectangle 2">
            <a:extLst>
              <a:ext uri="{FF2B5EF4-FFF2-40B4-BE49-F238E27FC236}">
                <a16:creationId xmlns:a16="http://schemas.microsoft.com/office/drawing/2014/main" id="{47369D0C-8829-21FA-70C0-D4988C92C0AC}"/>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Overview</a:t>
            </a:r>
          </a:p>
        </p:txBody>
      </p:sp>
      <p:sp>
        <p:nvSpPr>
          <p:cNvPr id="4" name="Rectangle 3">
            <a:extLst>
              <a:ext uri="{FF2B5EF4-FFF2-40B4-BE49-F238E27FC236}">
                <a16:creationId xmlns:a16="http://schemas.microsoft.com/office/drawing/2014/main" id="{ED3F441E-098D-9D3E-C172-7177EB23D1F2}"/>
              </a:ext>
            </a:extLst>
          </p:cNvPr>
          <p:cNvSpPr/>
          <p:nvPr/>
        </p:nvSpPr>
        <p:spPr bwMode="auto">
          <a:xfrm>
            <a:off x="1218209" y="3977088"/>
            <a:ext cx="7556914" cy="23935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17DFD7AB-7882-1512-7BF2-47CA8F8F76CA}"/>
              </a:ext>
            </a:extLst>
          </p:cNvPr>
          <p:cNvSpPr/>
          <p:nvPr/>
        </p:nvSpPr>
        <p:spPr bwMode="auto">
          <a:xfrm>
            <a:off x="2874300" y="2382617"/>
            <a:ext cx="1818886" cy="15093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
        <p:nvSpPr>
          <p:cNvPr id="7" name="Rectangle 6">
            <a:extLst>
              <a:ext uri="{FF2B5EF4-FFF2-40B4-BE49-F238E27FC236}">
                <a16:creationId xmlns:a16="http://schemas.microsoft.com/office/drawing/2014/main" id="{20647860-CD94-7B5B-CE61-366FF602F5C3}"/>
              </a:ext>
            </a:extLst>
          </p:cNvPr>
          <p:cNvSpPr/>
          <p:nvPr/>
        </p:nvSpPr>
        <p:spPr bwMode="auto">
          <a:xfrm>
            <a:off x="6753437" y="2382617"/>
            <a:ext cx="1773046" cy="15093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
        <p:nvSpPr>
          <p:cNvPr id="6" name="TextBox 5">
            <a:extLst>
              <a:ext uri="{FF2B5EF4-FFF2-40B4-BE49-F238E27FC236}">
                <a16:creationId xmlns:a16="http://schemas.microsoft.com/office/drawing/2014/main" id="{0C789A7C-EF9F-4D3B-99D4-4E7FAAC5EEFF}"/>
              </a:ext>
            </a:extLst>
          </p:cNvPr>
          <p:cNvSpPr txBox="1"/>
          <p:nvPr/>
        </p:nvSpPr>
        <p:spPr>
          <a:xfrm>
            <a:off x="888606" y="4326368"/>
            <a:ext cx="2626382" cy="646331"/>
          </a:xfrm>
          <a:prstGeom prst="rect">
            <a:avLst/>
          </a:prstGeom>
          <a:noFill/>
        </p:spPr>
        <p:txBody>
          <a:bodyPr wrap="square">
            <a:spAutoFit/>
          </a:bodyPr>
          <a:lstStyle/>
          <a:p>
            <a:pPr lvl="1" algn="just" eaLnBrk="1" hangingPunct="1">
              <a:defRPr/>
            </a:pPr>
            <a:r>
              <a:rPr lang="en-US" altLang="zh-CN" sz="1800" b="0" i="1" dirty="0">
                <a:cs typeface="Times New Roman" panose="02020603050405020304" pitchFamily="18" charset="0"/>
              </a:rPr>
              <a:t>Intra-Trajectory Mobility Model</a:t>
            </a:r>
          </a:p>
        </p:txBody>
      </p:sp>
      <p:sp>
        <p:nvSpPr>
          <p:cNvPr id="19" name="Right Arrow 2">
            <a:extLst>
              <a:ext uri="{FF2B5EF4-FFF2-40B4-BE49-F238E27FC236}">
                <a16:creationId xmlns:a16="http://schemas.microsoft.com/office/drawing/2014/main" id="{055C2B15-3DFE-4FF4-BEA4-D549BF15B966}"/>
              </a:ext>
            </a:extLst>
          </p:cNvPr>
          <p:cNvSpPr/>
          <p:nvPr/>
        </p:nvSpPr>
        <p:spPr>
          <a:xfrm rot="16200000" flipH="1">
            <a:off x="1807165" y="3931736"/>
            <a:ext cx="500766" cy="288498"/>
          </a:xfrm>
          <a:prstGeom prst="rightArrow">
            <a:avLst/>
          </a:prstGeom>
          <a:noFill/>
          <a:ln w="19050" cap="flat" cmpd="sng" algn="ctr">
            <a:solidFill>
              <a:srgbClr val="C00000"/>
            </a:solidFill>
            <a:prstDash val="solid"/>
            <a:miter lim="800000"/>
          </a:ln>
          <a:effectLst/>
        </p:spPr>
        <p:txBody>
          <a:bodyPr wrap="none" anchor="ctr"/>
          <a:lstStyle/>
          <a:p>
            <a:pPr algn="ctr" defTabSz="685800">
              <a:defRPr/>
            </a:pPr>
            <a:endParaRPr lang="en-US" sz="135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TextBox 7">
            <a:extLst>
              <a:ext uri="{FF2B5EF4-FFF2-40B4-BE49-F238E27FC236}">
                <a16:creationId xmlns:a16="http://schemas.microsoft.com/office/drawing/2014/main" id="{196B25A6-A1F3-8E73-BD70-26EF5BC5AE6E}"/>
              </a:ext>
            </a:extLst>
          </p:cNvPr>
          <p:cNvSpPr txBox="1"/>
          <p:nvPr/>
        </p:nvSpPr>
        <p:spPr>
          <a:xfrm>
            <a:off x="4712993" y="4326368"/>
            <a:ext cx="2626382" cy="646331"/>
          </a:xfrm>
          <a:prstGeom prst="rect">
            <a:avLst/>
          </a:prstGeom>
          <a:noFill/>
        </p:spPr>
        <p:txBody>
          <a:bodyPr wrap="square">
            <a:spAutoFit/>
          </a:bodyPr>
          <a:lstStyle/>
          <a:p>
            <a:pPr lvl="1" algn="just" eaLnBrk="1" hangingPunct="1">
              <a:defRPr/>
            </a:pPr>
            <a:r>
              <a:rPr lang="en-US" altLang="zh-CN" sz="1800" b="0" i="1" dirty="0">
                <a:cs typeface="Times New Roman" panose="02020603050405020304" pitchFamily="18" charset="0"/>
              </a:rPr>
              <a:t>Intra-Trajectory Mobility Model</a:t>
            </a:r>
          </a:p>
        </p:txBody>
      </p:sp>
      <p:sp>
        <p:nvSpPr>
          <p:cNvPr id="9" name="Right Arrow 2">
            <a:extLst>
              <a:ext uri="{FF2B5EF4-FFF2-40B4-BE49-F238E27FC236}">
                <a16:creationId xmlns:a16="http://schemas.microsoft.com/office/drawing/2014/main" id="{57828C4D-9D7E-6131-4CBC-FE1B8F438108}"/>
              </a:ext>
            </a:extLst>
          </p:cNvPr>
          <p:cNvSpPr/>
          <p:nvPr/>
        </p:nvSpPr>
        <p:spPr>
          <a:xfrm rot="16200000" flipH="1">
            <a:off x="5631552" y="3931736"/>
            <a:ext cx="500766" cy="288498"/>
          </a:xfrm>
          <a:prstGeom prst="rightArrow">
            <a:avLst/>
          </a:prstGeom>
          <a:noFill/>
          <a:ln w="19050" cap="flat" cmpd="sng" algn="ctr">
            <a:solidFill>
              <a:srgbClr val="C00000"/>
            </a:solidFill>
            <a:prstDash val="solid"/>
            <a:miter lim="800000"/>
          </a:ln>
          <a:effectLst/>
        </p:spPr>
        <p:txBody>
          <a:bodyPr wrap="none" anchor="ctr"/>
          <a:lstStyle/>
          <a:p>
            <a:pPr algn="ctr" defTabSz="685800">
              <a:defRPr/>
            </a:pPr>
            <a:endParaRPr lang="en-US" sz="135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63993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1DEAF-5F24-F85E-FB08-596EB044D75D}"/>
              </a:ext>
            </a:extLst>
          </p:cNvPr>
          <p:cNvPicPr>
            <a:picLocks noChangeAspect="1"/>
          </p:cNvPicPr>
          <p:nvPr/>
        </p:nvPicPr>
        <p:blipFill rotWithShape="1">
          <a:blip r:embed="rId3"/>
          <a:srcRect b="6252"/>
          <a:stretch/>
        </p:blipFill>
        <p:spPr>
          <a:xfrm>
            <a:off x="1218209" y="1289607"/>
            <a:ext cx="7469582" cy="5081030"/>
          </a:xfrm>
          <a:prstGeom prst="rect">
            <a:avLst/>
          </a:prstGeom>
        </p:spPr>
      </p:pic>
      <p:sp>
        <p:nvSpPr>
          <p:cNvPr id="10" name="Rectangle 2">
            <a:extLst>
              <a:ext uri="{FF2B5EF4-FFF2-40B4-BE49-F238E27FC236}">
                <a16:creationId xmlns:a16="http://schemas.microsoft.com/office/drawing/2014/main" id="{47369D0C-8829-21FA-70C0-D4988C92C0AC}"/>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Overview</a:t>
            </a:r>
          </a:p>
        </p:txBody>
      </p:sp>
      <p:sp>
        <p:nvSpPr>
          <p:cNvPr id="4" name="Rectangle 3">
            <a:extLst>
              <a:ext uri="{FF2B5EF4-FFF2-40B4-BE49-F238E27FC236}">
                <a16:creationId xmlns:a16="http://schemas.microsoft.com/office/drawing/2014/main" id="{ED3F441E-098D-9D3E-C172-7177EB23D1F2}"/>
              </a:ext>
            </a:extLst>
          </p:cNvPr>
          <p:cNvSpPr/>
          <p:nvPr/>
        </p:nvSpPr>
        <p:spPr bwMode="auto">
          <a:xfrm>
            <a:off x="1218209" y="3977088"/>
            <a:ext cx="7556914" cy="23935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17DFD7AB-7882-1512-7BF2-47CA8F8F76CA}"/>
              </a:ext>
            </a:extLst>
          </p:cNvPr>
          <p:cNvSpPr/>
          <p:nvPr/>
        </p:nvSpPr>
        <p:spPr bwMode="auto">
          <a:xfrm>
            <a:off x="2874300" y="3428999"/>
            <a:ext cx="1818886" cy="46292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
        <p:nvSpPr>
          <p:cNvPr id="7" name="Rectangle 6">
            <a:extLst>
              <a:ext uri="{FF2B5EF4-FFF2-40B4-BE49-F238E27FC236}">
                <a16:creationId xmlns:a16="http://schemas.microsoft.com/office/drawing/2014/main" id="{20647860-CD94-7B5B-CE61-366FF602F5C3}"/>
              </a:ext>
            </a:extLst>
          </p:cNvPr>
          <p:cNvSpPr/>
          <p:nvPr/>
        </p:nvSpPr>
        <p:spPr bwMode="auto">
          <a:xfrm>
            <a:off x="6753437" y="3428999"/>
            <a:ext cx="1773046" cy="4629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
        <p:nvSpPr>
          <p:cNvPr id="19" name="Right Arrow 2">
            <a:extLst>
              <a:ext uri="{FF2B5EF4-FFF2-40B4-BE49-F238E27FC236}">
                <a16:creationId xmlns:a16="http://schemas.microsoft.com/office/drawing/2014/main" id="{055C2B15-3DFE-4FF4-BEA4-D549BF15B966}"/>
              </a:ext>
            </a:extLst>
          </p:cNvPr>
          <p:cNvSpPr/>
          <p:nvPr/>
        </p:nvSpPr>
        <p:spPr>
          <a:xfrm rot="16200000" flipH="1">
            <a:off x="3533360" y="3582455"/>
            <a:ext cx="500766" cy="288498"/>
          </a:xfrm>
          <a:prstGeom prst="rightArrow">
            <a:avLst/>
          </a:prstGeom>
          <a:noFill/>
          <a:ln w="19050" cap="flat" cmpd="sng" algn="ctr">
            <a:solidFill>
              <a:srgbClr val="C00000"/>
            </a:solidFill>
            <a:prstDash val="solid"/>
            <a:miter lim="800000"/>
          </a:ln>
          <a:effectLst/>
        </p:spPr>
        <p:txBody>
          <a:bodyPr wrap="none" anchor="ctr"/>
          <a:lstStyle/>
          <a:p>
            <a:pPr algn="ctr" defTabSz="685800">
              <a:defRPr/>
            </a:pPr>
            <a:endParaRPr lang="en-US" sz="135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Right Arrow 2">
            <a:extLst>
              <a:ext uri="{FF2B5EF4-FFF2-40B4-BE49-F238E27FC236}">
                <a16:creationId xmlns:a16="http://schemas.microsoft.com/office/drawing/2014/main" id="{57828C4D-9D7E-6131-4CBC-FE1B8F438108}"/>
              </a:ext>
            </a:extLst>
          </p:cNvPr>
          <p:cNvSpPr/>
          <p:nvPr/>
        </p:nvSpPr>
        <p:spPr>
          <a:xfrm rot="16200000" flipH="1">
            <a:off x="7389577" y="3582455"/>
            <a:ext cx="500766" cy="288498"/>
          </a:xfrm>
          <a:prstGeom prst="rightArrow">
            <a:avLst/>
          </a:prstGeom>
          <a:noFill/>
          <a:ln w="19050" cap="flat" cmpd="sng" algn="ctr">
            <a:solidFill>
              <a:srgbClr val="C00000"/>
            </a:solidFill>
            <a:prstDash val="solid"/>
            <a:miter lim="800000"/>
          </a:ln>
          <a:effectLst/>
        </p:spPr>
        <p:txBody>
          <a:bodyPr wrap="none" anchor="ctr"/>
          <a:lstStyle/>
          <a:p>
            <a:pPr algn="ctr" defTabSz="685800">
              <a:defRPr/>
            </a:pPr>
            <a:endParaRPr lang="en-US" sz="135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33E72739-6CA6-3353-E3C0-FC4273858CB5}"/>
              </a:ext>
            </a:extLst>
          </p:cNvPr>
          <p:cNvSpPr txBox="1"/>
          <p:nvPr/>
        </p:nvSpPr>
        <p:spPr>
          <a:xfrm>
            <a:off x="2273560" y="4042349"/>
            <a:ext cx="3020363" cy="646331"/>
          </a:xfrm>
          <a:prstGeom prst="rect">
            <a:avLst/>
          </a:prstGeom>
          <a:noFill/>
        </p:spPr>
        <p:txBody>
          <a:bodyPr wrap="square">
            <a:spAutoFit/>
          </a:bodyPr>
          <a:lstStyle/>
          <a:p>
            <a:pPr lvl="1" algn="just" eaLnBrk="1" hangingPunct="1">
              <a:defRPr/>
            </a:pPr>
            <a:r>
              <a:rPr lang="en-US" altLang="zh-CN" sz="1800" b="0" i="1" dirty="0">
                <a:latin typeface="+mn-lt"/>
                <a:cs typeface="Times New Roman" panose="02020603050405020304" pitchFamily="18" charset="0"/>
              </a:rPr>
              <a:t>Beginning/Terminated Transitions</a:t>
            </a:r>
          </a:p>
        </p:txBody>
      </p:sp>
      <p:sp>
        <p:nvSpPr>
          <p:cNvPr id="11" name="TextBox 10">
            <a:extLst>
              <a:ext uri="{FF2B5EF4-FFF2-40B4-BE49-F238E27FC236}">
                <a16:creationId xmlns:a16="http://schemas.microsoft.com/office/drawing/2014/main" id="{83E54C7F-B582-6432-8F5D-F3B5CFB5FC5C}"/>
              </a:ext>
            </a:extLst>
          </p:cNvPr>
          <p:cNvSpPr txBox="1"/>
          <p:nvPr/>
        </p:nvSpPr>
        <p:spPr>
          <a:xfrm>
            <a:off x="6129778" y="4042349"/>
            <a:ext cx="3020363" cy="646331"/>
          </a:xfrm>
          <a:prstGeom prst="rect">
            <a:avLst/>
          </a:prstGeom>
          <a:noFill/>
        </p:spPr>
        <p:txBody>
          <a:bodyPr wrap="square">
            <a:spAutoFit/>
          </a:bodyPr>
          <a:lstStyle/>
          <a:p>
            <a:pPr lvl="1" algn="just" eaLnBrk="1" hangingPunct="1">
              <a:defRPr/>
            </a:pPr>
            <a:r>
              <a:rPr lang="en-US" altLang="zh-CN" sz="1800" b="0" i="1" dirty="0">
                <a:latin typeface="+mn-lt"/>
                <a:cs typeface="Times New Roman" panose="02020603050405020304" pitchFamily="18" charset="0"/>
              </a:rPr>
              <a:t>Beginning/Terminated Transitions</a:t>
            </a:r>
          </a:p>
        </p:txBody>
      </p:sp>
    </p:spTree>
    <p:extLst>
      <p:ext uri="{BB962C8B-B14F-4D97-AF65-F5344CB8AC3E}">
        <p14:creationId xmlns:p14="http://schemas.microsoft.com/office/powerpoint/2010/main" val="31525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1DEAF-5F24-F85E-FB08-596EB044D75D}"/>
              </a:ext>
            </a:extLst>
          </p:cNvPr>
          <p:cNvPicPr>
            <a:picLocks noChangeAspect="1"/>
          </p:cNvPicPr>
          <p:nvPr/>
        </p:nvPicPr>
        <p:blipFill rotWithShape="1">
          <a:blip r:embed="rId3"/>
          <a:srcRect b="6252"/>
          <a:stretch/>
        </p:blipFill>
        <p:spPr>
          <a:xfrm>
            <a:off x="1218209" y="1289607"/>
            <a:ext cx="7469582" cy="5081030"/>
          </a:xfrm>
          <a:prstGeom prst="rect">
            <a:avLst/>
          </a:prstGeom>
        </p:spPr>
      </p:pic>
      <p:sp>
        <p:nvSpPr>
          <p:cNvPr id="10" name="Rectangle 2">
            <a:extLst>
              <a:ext uri="{FF2B5EF4-FFF2-40B4-BE49-F238E27FC236}">
                <a16:creationId xmlns:a16="http://schemas.microsoft.com/office/drawing/2014/main" id="{47369D0C-8829-21FA-70C0-D4988C92C0AC}"/>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Overview</a:t>
            </a:r>
          </a:p>
        </p:txBody>
      </p:sp>
      <p:sp>
        <p:nvSpPr>
          <p:cNvPr id="4" name="Rectangle 3">
            <a:extLst>
              <a:ext uri="{FF2B5EF4-FFF2-40B4-BE49-F238E27FC236}">
                <a16:creationId xmlns:a16="http://schemas.microsoft.com/office/drawing/2014/main" id="{ED3F441E-098D-9D3E-C172-7177EB23D1F2}"/>
              </a:ext>
            </a:extLst>
          </p:cNvPr>
          <p:cNvSpPr/>
          <p:nvPr/>
        </p:nvSpPr>
        <p:spPr bwMode="auto">
          <a:xfrm>
            <a:off x="1218209" y="3977088"/>
            <a:ext cx="7556914" cy="23935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Arial" pitchFamily="34" charset="0"/>
            </a:endParaRPr>
          </a:p>
        </p:txBody>
      </p:sp>
      <p:sp>
        <p:nvSpPr>
          <p:cNvPr id="19" name="Right Arrow 2">
            <a:extLst>
              <a:ext uri="{FF2B5EF4-FFF2-40B4-BE49-F238E27FC236}">
                <a16:creationId xmlns:a16="http://schemas.microsoft.com/office/drawing/2014/main" id="{055C2B15-3DFE-4FF4-BEA4-D549BF15B966}"/>
              </a:ext>
            </a:extLst>
          </p:cNvPr>
          <p:cNvSpPr/>
          <p:nvPr/>
        </p:nvSpPr>
        <p:spPr>
          <a:xfrm rot="16200000" flipH="1">
            <a:off x="3533359" y="4090319"/>
            <a:ext cx="500766" cy="288498"/>
          </a:xfrm>
          <a:prstGeom prst="rightArrow">
            <a:avLst/>
          </a:prstGeom>
          <a:noFill/>
          <a:ln w="19050" cap="flat" cmpd="sng" algn="ctr">
            <a:solidFill>
              <a:srgbClr val="C00000"/>
            </a:solidFill>
            <a:prstDash val="solid"/>
            <a:miter lim="800000"/>
          </a:ln>
          <a:effectLst/>
        </p:spPr>
        <p:txBody>
          <a:bodyPr wrap="none" anchor="ctr"/>
          <a:lstStyle/>
          <a:p>
            <a:pPr algn="ctr" defTabSz="685800">
              <a:defRPr/>
            </a:pPr>
            <a:endParaRPr lang="en-US" sz="135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Right Arrow 2">
            <a:extLst>
              <a:ext uri="{FF2B5EF4-FFF2-40B4-BE49-F238E27FC236}">
                <a16:creationId xmlns:a16="http://schemas.microsoft.com/office/drawing/2014/main" id="{57828C4D-9D7E-6131-4CBC-FE1B8F438108}"/>
              </a:ext>
            </a:extLst>
          </p:cNvPr>
          <p:cNvSpPr/>
          <p:nvPr/>
        </p:nvSpPr>
        <p:spPr>
          <a:xfrm rot="16200000" flipH="1">
            <a:off x="7389577" y="4061464"/>
            <a:ext cx="500766" cy="288498"/>
          </a:xfrm>
          <a:prstGeom prst="rightArrow">
            <a:avLst/>
          </a:prstGeom>
          <a:noFill/>
          <a:ln w="19050" cap="flat" cmpd="sng" algn="ctr">
            <a:solidFill>
              <a:srgbClr val="C00000"/>
            </a:solidFill>
            <a:prstDash val="solid"/>
            <a:miter lim="800000"/>
          </a:ln>
          <a:effectLst/>
        </p:spPr>
        <p:txBody>
          <a:bodyPr wrap="none" anchor="ctr"/>
          <a:lstStyle/>
          <a:p>
            <a:pPr algn="ctr" defTabSz="685800">
              <a:defRPr/>
            </a:pPr>
            <a:endParaRPr lang="en-US" sz="1350" kern="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TextBox 2">
            <a:extLst>
              <a:ext uri="{FF2B5EF4-FFF2-40B4-BE49-F238E27FC236}">
                <a16:creationId xmlns:a16="http://schemas.microsoft.com/office/drawing/2014/main" id="{AEF8AB00-96B3-C2EC-3AC6-6CBF90060F36}"/>
              </a:ext>
            </a:extLst>
          </p:cNvPr>
          <p:cNvSpPr txBox="1"/>
          <p:nvPr/>
        </p:nvSpPr>
        <p:spPr>
          <a:xfrm>
            <a:off x="2470551" y="4527531"/>
            <a:ext cx="2626382" cy="646331"/>
          </a:xfrm>
          <a:prstGeom prst="rect">
            <a:avLst/>
          </a:prstGeom>
          <a:noFill/>
        </p:spPr>
        <p:txBody>
          <a:bodyPr wrap="square">
            <a:spAutoFit/>
          </a:bodyPr>
          <a:lstStyle/>
          <a:p>
            <a:pPr lvl="1" algn="just" eaLnBrk="1" hangingPunct="1">
              <a:defRPr/>
            </a:pPr>
            <a:r>
              <a:rPr lang="en-US" altLang="zh-CN" sz="1800" b="0" i="1" dirty="0">
                <a:latin typeface="+mn-lt"/>
                <a:cs typeface="Times New Roman" panose="02020603050405020304" pitchFamily="18" charset="0"/>
              </a:rPr>
              <a:t>Length Distribution </a:t>
            </a:r>
          </a:p>
          <a:p>
            <a:pPr lvl="1" algn="just" eaLnBrk="1" hangingPunct="1">
              <a:defRPr/>
            </a:pPr>
            <a:r>
              <a:rPr lang="en-US" altLang="zh-CN" sz="1800" b="0" i="1" dirty="0">
                <a:latin typeface="+mn-lt"/>
                <a:cs typeface="Times New Roman" panose="02020603050405020304" pitchFamily="18" charset="0"/>
              </a:rPr>
              <a:t>Estimation</a:t>
            </a:r>
          </a:p>
        </p:txBody>
      </p:sp>
      <p:sp>
        <p:nvSpPr>
          <p:cNvPr id="12" name="TextBox 11">
            <a:extLst>
              <a:ext uri="{FF2B5EF4-FFF2-40B4-BE49-F238E27FC236}">
                <a16:creationId xmlns:a16="http://schemas.microsoft.com/office/drawing/2014/main" id="{153F88B0-9187-B56D-5B12-46AA8F37ED4C}"/>
              </a:ext>
            </a:extLst>
          </p:cNvPr>
          <p:cNvSpPr txBox="1"/>
          <p:nvPr/>
        </p:nvSpPr>
        <p:spPr>
          <a:xfrm>
            <a:off x="6326769" y="4484951"/>
            <a:ext cx="2626382" cy="646331"/>
          </a:xfrm>
          <a:prstGeom prst="rect">
            <a:avLst/>
          </a:prstGeom>
          <a:noFill/>
        </p:spPr>
        <p:txBody>
          <a:bodyPr wrap="square">
            <a:spAutoFit/>
          </a:bodyPr>
          <a:lstStyle/>
          <a:p>
            <a:pPr lvl="1" algn="just" eaLnBrk="1" hangingPunct="1">
              <a:defRPr/>
            </a:pPr>
            <a:r>
              <a:rPr lang="en-US" altLang="zh-CN" sz="1800" b="0" i="1" dirty="0">
                <a:latin typeface="+mn-lt"/>
                <a:cs typeface="Times New Roman" panose="02020603050405020304" pitchFamily="18" charset="0"/>
              </a:rPr>
              <a:t>Length Distribution </a:t>
            </a:r>
          </a:p>
          <a:p>
            <a:pPr lvl="1" algn="just" eaLnBrk="1" hangingPunct="1">
              <a:defRPr/>
            </a:pPr>
            <a:r>
              <a:rPr lang="en-US" altLang="zh-CN" sz="1800" b="0" i="1" dirty="0">
                <a:latin typeface="+mn-lt"/>
                <a:cs typeface="Times New Roman" panose="02020603050405020304" pitchFamily="18" charset="0"/>
              </a:rPr>
              <a:t>Estimation</a:t>
            </a:r>
          </a:p>
        </p:txBody>
      </p:sp>
    </p:spTree>
    <p:extLst>
      <p:ext uri="{BB962C8B-B14F-4D97-AF65-F5344CB8AC3E}">
        <p14:creationId xmlns:p14="http://schemas.microsoft.com/office/powerpoint/2010/main" val="1053876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1DEAF-5F24-F85E-FB08-596EB044D75D}"/>
              </a:ext>
            </a:extLst>
          </p:cNvPr>
          <p:cNvPicPr>
            <a:picLocks noChangeAspect="1"/>
          </p:cNvPicPr>
          <p:nvPr/>
        </p:nvPicPr>
        <p:blipFill rotWithShape="1">
          <a:blip r:embed="rId3"/>
          <a:srcRect b="6252"/>
          <a:stretch/>
        </p:blipFill>
        <p:spPr>
          <a:xfrm>
            <a:off x="1218209" y="1289607"/>
            <a:ext cx="7469582" cy="5081030"/>
          </a:xfrm>
          <a:prstGeom prst="rect">
            <a:avLst/>
          </a:prstGeom>
        </p:spPr>
      </p:pic>
      <p:sp>
        <p:nvSpPr>
          <p:cNvPr id="10" name="Rectangle 2">
            <a:extLst>
              <a:ext uri="{FF2B5EF4-FFF2-40B4-BE49-F238E27FC236}">
                <a16:creationId xmlns:a16="http://schemas.microsoft.com/office/drawing/2014/main" id="{47369D0C-8829-21FA-70C0-D4988C92C0AC}"/>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Overview</a:t>
            </a:r>
          </a:p>
        </p:txBody>
      </p:sp>
      <p:sp>
        <p:nvSpPr>
          <p:cNvPr id="3" name="Oval 2">
            <a:extLst>
              <a:ext uri="{FF2B5EF4-FFF2-40B4-BE49-F238E27FC236}">
                <a16:creationId xmlns:a16="http://schemas.microsoft.com/office/drawing/2014/main" id="{876E697E-6AF4-CD8F-D321-6999ED54584B}"/>
              </a:ext>
            </a:extLst>
          </p:cNvPr>
          <p:cNvSpPr/>
          <p:nvPr/>
        </p:nvSpPr>
        <p:spPr bwMode="auto">
          <a:xfrm>
            <a:off x="798332" y="2043953"/>
            <a:ext cx="8309336" cy="2003612"/>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1800" b="0" i="0" u="none" strike="noStrike" cap="none" normalizeH="0" baseline="0" dirty="0">
              <a:ln>
                <a:noFill/>
              </a:ln>
              <a:solidFill>
                <a:schemeClr val="tx1"/>
              </a:solidFill>
              <a:effectLst/>
              <a:latin typeface="Arial" pitchFamily="34" charset="0"/>
            </a:endParaRPr>
          </a:p>
        </p:txBody>
      </p:sp>
    </p:spTree>
    <p:extLst>
      <p:ext uri="{BB962C8B-B14F-4D97-AF65-F5344CB8AC3E}">
        <p14:creationId xmlns:p14="http://schemas.microsoft.com/office/powerpoint/2010/main" val="241852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622E1726-6966-0E10-2358-F808FDE5B161}"/>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200" kern="0" dirty="0">
                <a:solidFill>
                  <a:srgbClr val="C00000"/>
                </a:solidFill>
              </a:rPr>
              <a:t>Component 1: Trajectory Length Distribution</a:t>
            </a:r>
          </a:p>
        </p:txBody>
      </p:sp>
      <mc:AlternateContent xmlns:mc="http://schemas.openxmlformats.org/markup-compatibility/2006" xmlns:a14="http://schemas.microsoft.com/office/drawing/2010/main">
        <mc:Choice Requires="a14">
          <p:sp>
            <p:nvSpPr>
              <p:cNvPr id="15" name="Rectangle 2">
                <a:extLst>
                  <a:ext uri="{FF2B5EF4-FFF2-40B4-BE49-F238E27FC236}">
                    <a16:creationId xmlns:a16="http://schemas.microsoft.com/office/drawing/2014/main" id="{7C867F68-51CC-BA63-7B87-66C1AD09F7AE}"/>
                  </a:ext>
                </a:extLst>
              </p:cNvPr>
              <p:cNvSpPr txBox="1">
                <a:spLocks noChangeArrowheads="1"/>
              </p:cNvSpPr>
              <p:nvPr/>
            </p:nvSpPr>
            <p:spPr bwMode="auto">
              <a:xfrm>
                <a:off x="474663" y="1230180"/>
                <a:ext cx="8613775" cy="2847285"/>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just" eaLnBrk="1" hangingPunct="1">
                  <a:defRPr/>
                </a:pPr>
                <a:r>
                  <a:rPr lang="en-US" altLang="zh-CN" sz="2400" dirty="0">
                    <a:latin typeface="+mn-lt"/>
                    <a:cs typeface="Times New Roman" panose="02020603050405020304" pitchFamily="18" charset="0"/>
                  </a:rPr>
                  <a:t>Report with OUE</a:t>
                </a:r>
              </a:p>
              <a:p>
                <a:pPr lvl="1" algn="just" eaLnBrk="1" hangingPunct="1">
                  <a:defRPr/>
                </a:pPr>
                <a:r>
                  <a:rPr lang="en-US" altLang="zh-CN" sz="2000" b="0" dirty="0">
                    <a:latin typeface="+mn-lt"/>
                    <a:cs typeface="Times New Roman" panose="02020603050405020304" pitchFamily="18" charset="0"/>
                  </a:rPr>
                  <a:t>Encode the length of each trajectory into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𝐶</m:t>
                    </m:r>
                    <m:r>
                      <a:rPr lang="en-US" altLang="zh-CN" sz="2000" b="0" i="1" smtClean="0">
                        <a:latin typeface="Cambria Math" panose="02040503050406030204" pitchFamily="18" charset="0"/>
                        <a:cs typeface="Times New Roman" panose="02020603050405020304" pitchFamily="18" charset="0"/>
                      </a:rPr>
                      <m:t>|</m:t>
                    </m:r>
                  </m:oMath>
                </a14:m>
                <a:r>
                  <a:rPr lang="en-US" altLang="zh-CN" sz="2000" b="0" dirty="0">
                    <a:latin typeface="+mn-lt"/>
                    <a:cs typeface="Times New Roman" panose="02020603050405020304" pitchFamily="18" charset="0"/>
                  </a:rPr>
                  <a:t>-bit binary vector</a:t>
                </a:r>
              </a:p>
              <a:p>
                <a:pPr lvl="1" algn="just" eaLnBrk="1" hangingPunct="1">
                  <a:defRPr/>
                </a:pPr>
                <a:r>
                  <a:rPr lang="en-US" altLang="zh-CN" sz="2000" b="0" dirty="0">
                    <a:latin typeface="+mn-lt"/>
                    <a:cs typeface="Times New Roman" panose="02020603050405020304" pitchFamily="18" charset="0"/>
                  </a:rPr>
                  <a:t>Perturb it with Optimized Unary Encoding protocol  </a:t>
                </a:r>
                <a:endParaRPr lang="zh-CN" altLang="en-US" sz="2000" b="0" dirty="0">
                  <a:latin typeface="+mn-lt"/>
                  <a:cs typeface="Times New Roman" panose="02020603050405020304" pitchFamily="18" charset="0"/>
                </a:endParaRPr>
              </a:p>
              <a:p>
                <a:pPr marL="0" indent="0" algn="just" eaLnBrk="1" hangingPunct="1">
                  <a:buNone/>
                  <a:defRPr/>
                </a:pPr>
                <a:endParaRPr lang="en-US" altLang="zh-CN" sz="2400" dirty="0">
                  <a:latin typeface="+mn-lt"/>
                  <a:cs typeface="Times New Roman" panose="02020603050405020304" pitchFamily="18" charset="0"/>
                </a:endParaRPr>
              </a:p>
              <a:p>
                <a:pPr algn="just" eaLnBrk="1" hangingPunct="1">
                  <a:defRPr/>
                </a:pPr>
                <a:r>
                  <a:rPr lang="en-US" altLang="zh-CN" sz="2400" dirty="0">
                    <a:latin typeface="+mn-lt"/>
                    <a:cs typeface="Times New Roman" panose="02020603050405020304" pitchFamily="18" charset="0"/>
                  </a:rPr>
                  <a:t>Estimate with data curator</a:t>
                </a:r>
              </a:p>
              <a:p>
                <a:pPr lvl="1" algn="just" eaLnBrk="1" hangingPunct="1">
                  <a:defRPr/>
                </a:pPr>
                <a:r>
                  <a:rPr lang="en-US" altLang="zh-CN" sz="2000" b="0" dirty="0">
                    <a:latin typeface="+mn-lt"/>
                    <a:cs typeface="Times New Roman" panose="02020603050405020304" pitchFamily="18" charset="0"/>
                  </a:rPr>
                  <a:t>Aggregate all the perturbed length information from all users</a:t>
                </a:r>
              </a:p>
              <a:p>
                <a:pPr lvl="1" algn="just" eaLnBrk="1" hangingPunct="1">
                  <a:defRPr/>
                </a:pPr>
                <a:r>
                  <a:rPr lang="en-US" altLang="zh-CN" sz="2000" b="0" dirty="0">
                    <a:latin typeface="+mn-lt"/>
                    <a:cs typeface="Times New Roman" panose="02020603050405020304" pitchFamily="18" charset="0"/>
                  </a:rPr>
                  <a:t>Estimate the distribution according to its proportions </a:t>
                </a:r>
              </a:p>
              <a:p>
                <a:pPr lvl="1" algn="just" eaLnBrk="1" hangingPunct="1">
                  <a:defRPr/>
                </a:pPr>
                <a:endParaRPr lang="en-US" altLang="zh-CN" sz="2000" b="0" dirty="0">
                  <a:latin typeface="+mn-lt"/>
                  <a:cs typeface="Times New Roman" panose="02020603050405020304" pitchFamily="18" charset="0"/>
                </a:endParaRPr>
              </a:p>
              <a:p>
                <a:pPr marL="457200" lvl="1" indent="0" algn="just" eaLnBrk="1" hangingPunct="1">
                  <a:lnSpc>
                    <a:spcPct val="150000"/>
                  </a:lnSpc>
                  <a:buNone/>
                  <a:defRPr/>
                </a:pPr>
                <a:endParaRPr lang="zh-CN" altLang="zh-CN" sz="1800" dirty="0">
                  <a:effectLst/>
                  <a:latin typeface="Georgia" panose="02040502050405020303" pitchFamily="18" charset="0"/>
                  <a:ea typeface="等线" panose="02010600030101010101" pitchFamily="2" charset="-122"/>
                  <a:cs typeface="Times New Roman" panose="02020603050405020304" pitchFamily="18" charset="0"/>
                </a:endParaRPr>
              </a:p>
              <a:p>
                <a:pPr marL="457200" lvl="1" indent="0" algn="just" eaLnBrk="1" hangingPunct="1">
                  <a:buNone/>
                  <a:defRPr/>
                </a:pPr>
                <a:endParaRPr lang="en-US" altLang="zh-CN" sz="2000" b="0" dirty="0">
                  <a:solidFill>
                    <a:srgbClr val="0000CC"/>
                  </a:solidFill>
                  <a:latin typeface="+mn-lt"/>
                  <a:cs typeface="Times New Roman" panose="02020603050405020304" pitchFamily="18" charset="0"/>
                </a:endParaRPr>
              </a:p>
              <a:p>
                <a:pPr algn="just" eaLnBrk="1" hangingPunct="1">
                  <a:defRPr/>
                </a:pPr>
                <a:endParaRPr lang="en-US" altLang="zh-CN" sz="2400" b="0" dirty="0">
                  <a:solidFill>
                    <a:srgbClr val="0000CC"/>
                  </a:solidFill>
                  <a:latin typeface="+mn-lt"/>
                  <a:cs typeface="Times New Roman" panose="02020603050405020304" pitchFamily="18" charset="0"/>
                </a:endParaRPr>
              </a:p>
            </p:txBody>
          </p:sp>
        </mc:Choice>
        <mc:Fallback xmlns="">
          <p:sp>
            <p:nvSpPr>
              <p:cNvPr id="15" name="Rectangle 2">
                <a:extLst>
                  <a:ext uri="{FF2B5EF4-FFF2-40B4-BE49-F238E27FC236}">
                    <a16:creationId xmlns:a16="http://schemas.microsoft.com/office/drawing/2014/main" id="{7C867F68-51CC-BA63-7B87-66C1AD09F7AE}"/>
                  </a:ext>
                </a:extLst>
              </p:cNvPr>
              <p:cNvSpPr txBox="1">
                <a:spLocks noRot="1" noChangeAspect="1" noMove="1" noResize="1" noEditPoints="1" noAdjustHandles="1" noChangeArrowheads="1" noChangeShapeType="1" noTextEdit="1"/>
              </p:cNvSpPr>
              <p:nvPr/>
            </p:nvSpPr>
            <p:spPr bwMode="auto">
              <a:xfrm>
                <a:off x="474663" y="1230180"/>
                <a:ext cx="8613775" cy="2847285"/>
              </a:xfrm>
              <a:prstGeom prst="rect">
                <a:avLst/>
              </a:prstGeom>
              <a:blipFill>
                <a:blip r:embed="rId3"/>
                <a:stretch>
                  <a:fillRect l="-736" t="-1327" b="-2212"/>
                </a:stretch>
              </a:blipFill>
              <a:ln>
                <a:noFill/>
              </a:ln>
            </p:spPr>
            <p:txBody>
              <a:bodyPr/>
              <a:lstStyle/>
              <a:p>
                <a:r>
                  <a:rPr lang="en-CN">
                    <a:noFill/>
                  </a:rPr>
                  <a:t> </a:t>
                </a:r>
              </a:p>
            </p:txBody>
          </p:sp>
        </mc:Fallback>
      </mc:AlternateContent>
      <p:pic>
        <p:nvPicPr>
          <p:cNvPr id="7" name="图片 6">
            <a:extLst>
              <a:ext uri="{FF2B5EF4-FFF2-40B4-BE49-F238E27FC236}">
                <a16:creationId xmlns:a16="http://schemas.microsoft.com/office/drawing/2014/main" id="{FD9694EF-F545-4A64-8C9D-4B23DA4C4790}"/>
              </a:ext>
            </a:extLst>
          </p:cNvPr>
          <p:cNvPicPr>
            <a:picLocks noChangeAspect="1"/>
          </p:cNvPicPr>
          <p:nvPr/>
        </p:nvPicPr>
        <p:blipFill>
          <a:blip r:embed="rId4"/>
          <a:stretch>
            <a:fillRect/>
          </a:stretch>
        </p:blipFill>
        <p:spPr>
          <a:xfrm>
            <a:off x="908807" y="4373623"/>
            <a:ext cx="2589771" cy="2227173"/>
          </a:xfrm>
          <a:prstGeom prst="rect">
            <a:avLst/>
          </a:prstGeom>
        </p:spPr>
      </p:pic>
      <p:pic>
        <p:nvPicPr>
          <p:cNvPr id="8" name="图片 7">
            <a:extLst>
              <a:ext uri="{FF2B5EF4-FFF2-40B4-BE49-F238E27FC236}">
                <a16:creationId xmlns:a16="http://schemas.microsoft.com/office/drawing/2014/main" id="{61ED4DC0-BD4F-4BEF-9567-3F59455E30F1}"/>
              </a:ext>
            </a:extLst>
          </p:cNvPr>
          <p:cNvPicPr>
            <a:picLocks noChangeAspect="1"/>
          </p:cNvPicPr>
          <p:nvPr/>
        </p:nvPicPr>
        <p:blipFill>
          <a:blip r:embed="rId5"/>
          <a:stretch>
            <a:fillRect/>
          </a:stretch>
        </p:blipFill>
        <p:spPr>
          <a:xfrm>
            <a:off x="4386167" y="4386151"/>
            <a:ext cx="1951254" cy="2227174"/>
          </a:xfrm>
          <a:prstGeom prst="rect">
            <a:avLst/>
          </a:prstGeom>
        </p:spPr>
      </p:pic>
      <p:pic>
        <p:nvPicPr>
          <p:cNvPr id="9" name="图片 8">
            <a:extLst>
              <a:ext uri="{FF2B5EF4-FFF2-40B4-BE49-F238E27FC236}">
                <a16:creationId xmlns:a16="http://schemas.microsoft.com/office/drawing/2014/main" id="{61ECB565-6497-43B7-9A46-7CE03286C224}"/>
              </a:ext>
            </a:extLst>
          </p:cNvPr>
          <p:cNvPicPr>
            <a:picLocks noChangeAspect="1"/>
          </p:cNvPicPr>
          <p:nvPr/>
        </p:nvPicPr>
        <p:blipFill>
          <a:blip r:embed="rId6"/>
          <a:stretch>
            <a:fillRect/>
          </a:stretch>
        </p:blipFill>
        <p:spPr>
          <a:xfrm>
            <a:off x="7293896" y="4968282"/>
            <a:ext cx="1596095" cy="995032"/>
          </a:xfrm>
          <a:prstGeom prst="rect">
            <a:avLst/>
          </a:prstGeom>
        </p:spPr>
      </p:pic>
      <p:sp>
        <p:nvSpPr>
          <p:cNvPr id="11" name="Right Arrow 2">
            <a:extLst>
              <a:ext uri="{FF2B5EF4-FFF2-40B4-BE49-F238E27FC236}">
                <a16:creationId xmlns:a16="http://schemas.microsoft.com/office/drawing/2014/main" id="{437557C1-321D-41DF-BF4A-589BF02612CA}"/>
              </a:ext>
            </a:extLst>
          </p:cNvPr>
          <p:cNvSpPr/>
          <p:nvPr/>
        </p:nvSpPr>
        <p:spPr>
          <a:xfrm>
            <a:off x="3774554" y="4690796"/>
            <a:ext cx="382081" cy="277486"/>
          </a:xfrm>
          <a:prstGeom prst="rightArrow">
            <a:avLst/>
          </a:prstGeom>
          <a:noFill/>
          <a:ln w="19050" cap="flat" cmpd="sng" algn="ctr">
            <a:solidFill>
              <a:srgbClr val="C00000"/>
            </a:solidFill>
            <a:prstDash val="solid"/>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Right Arrow 2">
            <a:extLst>
              <a:ext uri="{FF2B5EF4-FFF2-40B4-BE49-F238E27FC236}">
                <a16:creationId xmlns:a16="http://schemas.microsoft.com/office/drawing/2014/main" id="{E3469B60-CC9D-4617-A6AE-3A0E4F1BF442}"/>
              </a:ext>
            </a:extLst>
          </p:cNvPr>
          <p:cNvSpPr/>
          <p:nvPr/>
        </p:nvSpPr>
        <p:spPr>
          <a:xfrm>
            <a:off x="3774554" y="6124009"/>
            <a:ext cx="382081" cy="277486"/>
          </a:xfrm>
          <a:prstGeom prst="rightArrow">
            <a:avLst/>
          </a:prstGeom>
          <a:noFill/>
          <a:ln w="19050" cap="flat" cmpd="sng" algn="ctr">
            <a:solidFill>
              <a:srgbClr val="C00000"/>
            </a:solidFill>
            <a:prstDash val="solid"/>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49E76E43-FEEE-4EA6-864C-6DB6E9E81884}"/>
              </a:ext>
            </a:extLst>
          </p:cNvPr>
          <p:cNvSpPr txBox="1">
            <a:spLocks noChangeArrowheads="1"/>
          </p:cNvSpPr>
          <p:nvPr/>
        </p:nvSpPr>
        <p:spPr bwMode="auto">
          <a:xfrm>
            <a:off x="5760637" y="5104958"/>
            <a:ext cx="16126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Aggregate</a:t>
            </a:r>
          </a:p>
        </p:txBody>
      </p:sp>
      <p:sp>
        <p:nvSpPr>
          <p:cNvPr id="18" name="文本框 17">
            <a:extLst>
              <a:ext uri="{FF2B5EF4-FFF2-40B4-BE49-F238E27FC236}">
                <a16:creationId xmlns:a16="http://schemas.microsoft.com/office/drawing/2014/main" id="{B23AE1A4-ED2A-4859-A490-2FB823F41284}"/>
              </a:ext>
            </a:extLst>
          </p:cNvPr>
          <p:cNvSpPr txBox="1">
            <a:spLocks noChangeArrowheads="1"/>
          </p:cNvSpPr>
          <p:nvPr/>
        </p:nvSpPr>
        <p:spPr bwMode="auto">
          <a:xfrm>
            <a:off x="3188234" y="5822445"/>
            <a:ext cx="16126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OUE</a:t>
            </a:r>
            <a:endParaRPr kumimoji="0" lang="zh-CN" altLang="en-US"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19" name="Right Arrow 2">
            <a:extLst>
              <a:ext uri="{FF2B5EF4-FFF2-40B4-BE49-F238E27FC236}">
                <a16:creationId xmlns:a16="http://schemas.microsoft.com/office/drawing/2014/main" id="{C368091D-7925-4A8B-92C5-F9D3F69E618B}"/>
              </a:ext>
            </a:extLst>
          </p:cNvPr>
          <p:cNvSpPr/>
          <p:nvPr/>
        </p:nvSpPr>
        <p:spPr>
          <a:xfrm>
            <a:off x="6144323" y="5330647"/>
            <a:ext cx="851156" cy="277486"/>
          </a:xfrm>
          <a:prstGeom prst="rightArrow">
            <a:avLst/>
          </a:prstGeom>
          <a:noFill/>
          <a:ln w="19050" cap="flat" cmpd="sng" algn="ctr">
            <a:solidFill>
              <a:srgbClr val="C00000"/>
            </a:solidFill>
            <a:prstDash val="solid"/>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DCFF5992-4992-43F4-AC62-74EB9F160300}"/>
              </a:ext>
            </a:extLst>
          </p:cNvPr>
          <p:cNvSpPr txBox="1">
            <a:spLocks noChangeArrowheads="1"/>
          </p:cNvSpPr>
          <p:nvPr/>
        </p:nvSpPr>
        <p:spPr bwMode="auto">
          <a:xfrm>
            <a:off x="3188234" y="4425218"/>
            <a:ext cx="16126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OUE</a:t>
            </a:r>
            <a:endParaRPr kumimoji="0" lang="zh-CN" altLang="en-US"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21" name="矩形: 圆角 334">
            <a:extLst>
              <a:ext uri="{FF2B5EF4-FFF2-40B4-BE49-F238E27FC236}">
                <a16:creationId xmlns:a16="http://schemas.microsoft.com/office/drawing/2014/main" id="{D4220C34-BE71-4535-81DB-0432401CBB17}"/>
              </a:ext>
            </a:extLst>
          </p:cNvPr>
          <p:cNvSpPr/>
          <p:nvPr/>
        </p:nvSpPr>
        <p:spPr>
          <a:xfrm>
            <a:off x="712788" y="4233942"/>
            <a:ext cx="8613775" cy="2463711"/>
          </a:xfrm>
          <a:prstGeom prst="roundRect">
            <a:avLst>
              <a:gd name="adj" fmla="val 5081"/>
            </a:avLst>
          </a:prstGeom>
          <a:noFill/>
          <a:ln w="19050">
            <a:solidFill>
              <a:srgbClr val="C00000"/>
            </a:solidFill>
          </a:ln>
          <a:effectLst/>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22" name="文本框 21">
            <a:extLst>
              <a:ext uri="{FF2B5EF4-FFF2-40B4-BE49-F238E27FC236}">
                <a16:creationId xmlns:a16="http://schemas.microsoft.com/office/drawing/2014/main" id="{D39B86F5-6ACA-4EFC-B2B2-24251D63337A}"/>
              </a:ext>
            </a:extLst>
          </p:cNvPr>
          <p:cNvSpPr txBox="1">
            <a:spLocks noChangeArrowheads="1"/>
          </p:cNvSpPr>
          <p:nvPr/>
        </p:nvSpPr>
        <p:spPr bwMode="auto">
          <a:xfrm>
            <a:off x="6995478" y="6017206"/>
            <a:ext cx="23008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Estimated length distribution</a:t>
            </a:r>
            <a:endParaRPr kumimoji="0" lang="zh-CN" altLang="en-US"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
                                            <p:txEl>
                                              <p:pRg st="2" end="2"/>
                                            </p:txEl>
                                          </p:spTgt>
                                        </p:tgtEl>
                                        <p:attrNameLst>
                                          <p:attrName>style.visibility</p:attrName>
                                        </p:attrNameLst>
                                      </p:cBhvr>
                                      <p:to>
                                        <p:strVal val="visible"/>
                                      </p:to>
                                    </p:set>
                                    <p:animEffect transition="in" filter="blinds(horizontal)">
                                      <p:cBhvr>
                                        <p:cTn id="10" dur="500"/>
                                        <p:tgtEl>
                                          <p:spTgt spid="1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animEffect transition="in" filter="blinds(horizontal)">
                                      <p:cBhvr>
                                        <p:cTn id="15" dur="500"/>
                                        <p:tgtEl>
                                          <p:spTgt spid="15">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5">
                                            <p:txEl>
                                              <p:pRg st="5" end="5"/>
                                            </p:txEl>
                                          </p:spTgt>
                                        </p:tgtEl>
                                        <p:attrNameLst>
                                          <p:attrName>style.visibility</p:attrName>
                                        </p:attrNameLst>
                                      </p:cBhvr>
                                      <p:to>
                                        <p:strVal val="visible"/>
                                      </p:to>
                                    </p:set>
                                    <p:animEffect transition="in" filter="blinds(horizontal)">
                                      <p:cBhvr>
                                        <p:cTn id="18" dur="500"/>
                                        <p:tgtEl>
                                          <p:spTgt spid="15">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5">
                                            <p:txEl>
                                              <p:pRg st="6" end="6"/>
                                            </p:txEl>
                                          </p:spTgt>
                                        </p:tgtEl>
                                        <p:attrNameLst>
                                          <p:attrName>style.visibility</p:attrName>
                                        </p:attrNameLst>
                                      </p:cBhvr>
                                      <p:to>
                                        <p:strVal val="visible"/>
                                      </p:to>
                                    </p:set>
                                    <p:animEffect transition="in" filter="blinds(horizontal)">
                                      <p:cBhvr>
                                        <p:cTn id="21"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622E1726-6966-0E10-2358-F808FDE5B161}"/>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200" kern="0" dirty="0">
                <a:solidFill>
                  <a:srgbClr val="C00000"/>
                </a:solidFill>
              </a:rPr>
              <a:t>Component 2: Intra-Trajectory Mobility Model</a:t>
            </a:r>
          </a:p>
        </p:txBody>
      </p:sp>
      <mc:AlternateContent xmlns:mc="http://schemas.openxmlformats.org/markup-compatibility/2006">
        <mc:Choice xmlns:a14="http://schemas.microsoft.com/office/drawing/2010/main" Requires="a14">
          <p:sp>
            <p:nvSpPr>
              <p:cNvPr id="15" name="Rectangle 2">
                <a:extLst>
                  <a:ext uri="{FF2B5EF4-FFF2-40B4-BE49-F238E27FC236}">
                    <a16:creationId xmlns:a16="http://schemas.microsoft.com/office/drawing/2014/main" id="{7C867F68-51CC-BA63-7B87-66C1AD09F7AE}"/>
                  </a:ext>
                </a:extLst>
              </p:cNvPr>
              <p:cNvSpPr txBox="1">
                <a:spLocks noChangeArrowheads="1"/>
              </p:cNvSpPr>
              <p:nvPr/>
            </p:nvSpPr>
            <p:spPr bwMode="auto">
              <a:xfrm>
                <a:off x="474663" y="1150255"/>
                <a:ext cx="8613775" cy="480241"/>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just" eaLnBrk="1" hangingPunct="1">
                  <a:defRPr/>
                </a:pPr>
                <a:r>
                  <a:rPr lang="en-US" altLang="zh-CN" sz="2400" dirty="0">
                    <a:latin typeface="+mn-lt"/>
                    <a:cs typeface="Times New Roman" panose="02020603050405020304" pitchFamily="18" charset="0"/>
                  </a:rPr>
                  <a:t>Modelling mobility with Markov chain</a:t>
                </a:r>
              </a:p>
              <a:p>
                <a:pPr lvl="1" algn="just" eaLnBrk="1" hangingPunct="1">
                  <a:defRPr/>
                </a:pPr>
                <a14:m>
                  <m:oMath xmlns:m="http://schemas.openxmlformats.org/officeDocument/2006/math">
                    <m:func>
                      <m:funcPr>
                        <m:ctrlPr>
                          <a:rPr lang="en-US" altLang="zh-CN" sz="2000" b="0" i="1" smtClean="0">
                            <a:latin typeface="Cambria Math" panose="02040503050406030204" pitchFamily="18" charset="0"/>
                            <a:cs typeface="Times New Roman" panose="02020603050405020304" pitchFamily="18" charset="0"/>
                          </a:rPr>
                        </m:ctrlPr>
                      </m:funcPr>
                      <m:fName>
                        <m:r>
                          <m:rPr>
                            <m:sty m:val="p"/>
                          </m:rPr>
                          <a:rPr lang="en-US" altLang="zh-CN" sz="2000" b="0" i="0" smtClean="0">
                            <a:latin typeface="Cambria Math" panose="02040503050406030204" pitchFamily="18" charset="0"/>
                            <a:cs typeface="Times New Roman" panose="02020603050405020304" pitchFamily="18" charset="0"/>
                          </a:rPr>
                          <m:t>Pr</m:t>
                        </m:r>
                      </m:fName>
                      <m:e>
                        <m:d>
                          <m:dPr>
                            <m:endChr m:val="|"/>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𝑇</m:t>
                            </m:r>
                            <m:d>
                              <m:dPr>
                                <m:begChr m:val="["/>
                                <m:endChr m:val="]"/>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𝑙</m:t>
                                </m:r>
                                <m:r>
                                  <a:rPr lang="en-US" altLang="zh-CN" sz="2000" b="0" i="1" smtClean="0">
                                    <a:latin typeface="Cambria Math" panose="02040503050406030204" pitchFamily="18" charset="0"/>
                                    <a:cs typeface="Times New Roman" panose="02020603050405020304" pitchFamily="18" charset="0"/>
                                  </a:rPr>
                                  <m:t>+1</m:t>
                                </m:r>
                              </m:e>
                            </m:d>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𝐶</m:t>
                            </m:r>
                            <m:r>
                              <a:rPr lang="en-US" altLang="zh-CN" sz="2000" b="0" i="1" smtClean="0">
                                <a:latin typeface="Cambria Math" panose="02040503050406030204" pitchFamily="18" charset="0"/>
                                <a:cs typeface="Times New Roman" panose="02020603050405020304" pitchFamily="18" charset="0"/>
                              </a:rPr>
                              <m:t> </m:t>
                            </m:r>
                          </m:e>
                        </m:d>
                      </m:e>
                    </m:func>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𝑇</m:t>
                    </m:r>
                    <m:d>
                      <m:dPr>
                        <m:begChr m:val="["/>
                        <m:endChr m:val="]"/>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1</m:t>
                        </m:r>
                      </m:e>
                    </m:d>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𝑇</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𝑙</m:t>
                    </m:r>
                    <m:r>
                      <a:rPr lang="en-US" altLang="zh-CN" sz="2000" b="0" i="1" smtClean="0">
                        <a:latin typeface="Cambria Math" panose="02040503050406030204" pitchFamily="18" charset="0"/>
                        <a:cs typeface="Times New Roman" panose="02020603050405020304" pitchFamily="18" charset="0"/>
                      </a:rPr>
                      <m:t>])=</m:t>
                    </m:r>
                    <m:r>
                      <m:rPr>
                        <m:sty m:val="p"/>
                      </m:rPr>
                      <a:rPr lang="en-US" altLang="zh-CN" sz="2000" b="0" i="0" smtClean="0">
                        <a:latin typeface="Cambria Math" panose="02040503050406030204" pitchFamily="18" charset="0"/>
                        <a:cs typeface="Times New Roman" panose="02020603050405020304" pitchFamily="18" charset="0"/>
                      </a:rPr>
                      <m:t>Pr</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𝑇</m:t>
                    </m:r>
                    <m:d>
                      <m:dPr>
                        <m:begChr m:val="["/>
                        <m:endChr m:val="]"/>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𝑙</m:t>
                        </m:r>
                        <m:r>
                          <a:rPr lang="en-US" altLang="zh-CN" sz="2000" b="0" i="1" smtClean="0">
                            <a:latin typeface="Cambria Math" panose="02040503050406030204" pitchFamily="18" charset="0"/>
                            <a:cs typeface="Times New Roman" panose="02020603050405020304" pitchFamily="18" charset="0"/>
                          </a:rPr>
                          <m:t>+1</m:t>
                        </m:r>
                      </m:e>
                    </m:d>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𝐶</m:t>
                    </m:r>
                    <m:r>
                      <a:rPr lang="en-US" altLang="zh-CN" sz="2000" b="0" i="1" smtClean="0">
                        <a:latin typeface="Cambria Math" panose="02040503050406030204" pitchFamily="18" charset="0"/>
                        <a:cs typeface="Times New Roman" panose="02020603050405020304" pitchFamily="18" charset="0"/>
                      </a:rPr>
                      <m:t> | </m:t>
                    </m:r>
                    <m:r>
                      <a:rPr lang="en-US" altLang="zh-CN" sz="2000" b="0" i="1" smtClean="0">
                        <a:latin typeface="Cambria Math" panose="02040503050406030204" pitchFamily="18" charset="0"/>
                        <a:cs typeface="Times New Roman" panose="02020603050405020304" pitchFamily="18" charset="0"/>
                      </a:rPr>
                      <m:t>𝑇</m:t>
                    </m:r>
                    <m:d>
                      <m:dPr>
                        <m:begChr m:val="["/>
                        <m:endChr m:val="]"/>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𝑙</m:t>
                        </m:r>
                      </m:e>
                    </m:d>
                    <m:r>
                      <a:rPr lang="en-US" altLang="zh-CN" sz="2000" b="0" i="1" smtClean="0">
                        <a:latin typeface="Cambria Math" panose="02040503050406030204" pitchFamily="18" charset="0"/>
                        <a:cs typeface="Times New Roman" panose="02020603050405020304" pitchFamily="18" charset="0"/>
                      </a:rPr>
                      <m:t>)</m:t>
                    </m:r>
                  </m:oMath>
                </a14:m>
                <a:endParaRPr lang="en-US" altLang="zh-CN" sz="2000" b="0" dirty="0">
                  <a:latin typeface="+mn-lt"/>
                  <a:cs typeface="Times New Roman" panose="02020603050405020304" pitchFamily="18" charset="0"/>
                </a:endParaRPr>
              </a:p>
              <a:p>
                <a:pPr lvl="1" algn="just" eaLnBrk="1" hangingPunct="1">
                  <a:defRPr/>
                </a:pPr>
                <a:endParaRPr lang="zh-CN" altLang="en-US" sz="2000" b="0" dirty="0">
                  <a:latin typeface="+mn-lt"/>
                  <a:cs typeface="Times New Roman" panose="02020603050405020304" pitchFamily="18" charset="0"/>
                </a:endParaRPr>
              </a:p>
              <a:p>
                <a:pPr marL="0" indent="0" algn="just" eaLnBrk="1" hangingPunct="1">
                  <a:buNone/>
                  <a:defRPr/>
                </a:pPr>
                <a:endParaRPr lang="en-US" altLang="zh-CN" sz="2400" dirty="0">
                  <a:latin typeface="+mn-lt"/>
                  <a:cs typeface="Times New Roman" panose="02020603050405020304" pitchFamily="18" charset="0"/>
                </a:endParaRPr>
              </a:p>
              <a:p>
                <a:pPr algn="just" eaLnBrk="1" hangingPunct="1">
                  <a:defRPr/>
                </a:pPr>
                <a:endParaRPr lang="en-US" altLang="zh-CN" sz="2400" dirty="0">
                  <a:latin typeface="+mn-lt"/>
                  <a:cs typeface="Times New Roman" panose="02020603050405020304" pitchFamily="18" charset="0"/>
                </a:endParaRPr>
              </a:p>
              <a:p>
                <a:pPr algn="just" eaLnBrk="1" hangingPunct="1">
                  <a:defRPr/>
                </a:pPr>
                <a:endParaRPr lang="en-US" altLang="zh-CN" sz="2400" dirty="0">
                  <a:latin typeface="+mn-lt"/>
                  <a:cs typeface="Times New Roman" panose="02020603050405020304" pitchFamily="18" charset="0"/>
                </a:endParaRPr>
              </a:p>
              <a:p>
                <a:pPr algn="just" eaLnBrk="1" hangingPunct="1">
                  <a:defRPr/>
                </a:pPr>
                <a:endParaRPr lang="en-US" altLang="zh-CN" sz="2400" dirty="0">
                  <a:latin typeface="+mn-lt"/>
                  <a:cs typeface="Times New Roman" panose="02020603050405020304" pitchFamily="18" charset="0"/>
                </a:endParaRPr>
              </a:p>
              <a:p>
                <a:pPr algn="just" eaLnBrk="1" hangingPunct="1">
                  <a:defRPr/>
                </a:pPr>
                <a:r>
                  <a:rPr lang="en-US" altLang="zh-CN" sz="2400" dirty="0">
                    <a:latin typeface="+mn-lt"/>
                    <a:cs typeface="Times New Roman" panose="02020603050405020304" pitchFamily="18" charset="0"/>
                  </a:rPr>
                  <a:t>How to choose the report times? </a:t>
                </a:r>
              </a:p>
              <a:p>
                <a:pPr lvl="1" algn="just" eaLnBrk="1" hangingPunct="1">
                  <a:defRPr/>
                </a:pPr>
                <a:r>
                  <a:rPr lang="en-US" altLang="zh-CN" sz="2000" b="0" dirty="0">
                    <a:latin typeface="+mn-lt"/>
                    <a:cs typeface="Times New Roman" panose="02020603050405020304" pitchFamily="18" charset="0"/>
                  </a:rPr>
                  <a:t>More report times =&gt; </a:t>
                </a:r>
                <a:r>
                  <a:rPr lang="en-US" altLang="zh-CN" sz="2000" b="0" dirty="0">
                    <a:cs typeface="Times New Roman" panose="02020603050405020304" pitchFamily="18" charset="0"/>
                  </a:rPr>
                  <a:t>large noise (</a:t>
                </a:r>
                <a14:m>
                  <m:oMath xmlns:m="http://schemas.openxmlformats.org/officeDocument/2006/math">
                    <m:func>
                      <m:funcPr>
                        <m:ctrlPr>
                          <a:rPr lang="en-US" altLang="zh-CN" sz="2000" b="0" i="1">
                            <a:latin typeface="Cambria Math" panose="02040503050406030204" pitchFamily="18" charset="0"/>
                            <a:cs typeface="Times New Roman" panose="02020603050405020304" pitchFamily="18" charset="0"/>
                          </a:rPr>
                        </m:ctrlPr>
                      </m:funcPr>
                      <m:fName>
                        <m:sSup>
                          <m:sSupPr>
                            <m:ctrlPr>
                              <a:rPr lang="en-US" altLang="zh-CN" sz="2000" b="0" i="1">
                                <a:latin typeface="Cambria Math" panose="02040503050406030204" pitchFamily="18" charset="0"/>
                                <a:cs typeface="Times New Roman" panose="02020603050405020304" pitchFamily="18" charset="0"/>
                              </a:rPr>
                            </m:ctrlPr>
                          </m:sSupPr>
                          <m:e>
                            <m:r>
                              <m:rPr>
                                <m:sty m:val="p"/>
                              </m:rPr>
                              <a:rPr lang="en-US" altLang="zh-CN" sz="2000" b="0">
                                <a:latin typeface="Cambria Math" panose="02040503050406030204" pitchFamily="18" charset="0"/>
                                <a:cs typeface="Times New Roman" panose="02020603050405020304" pitchFamily="18" charset="0"/>
                              </a:rPr>
                              <m:t>Var</m:t>
                            </m:r>
                          </m:e>
                          <m:sup>
                            <m:r>
                              <a:rPr lang="en-US" altLang="zh-CN" sz="2000" b="0">
                                <a:latin typeface="Cambria Math" panose="02040503050406030204" pitchFamily="18" charset="0"/>
                                <a:cs typeface="Times New Roman" panose="02020603050405020304" pitchFamily="18" charset="0"/>
                              </a:rPr>
                              <m:t>∗</m:t>
                            </m:r>
                          </m:sup>
                        </m:sSup>
                        <m:r>
                          <a:rPr lang="en-US" altLang="zh-CN" sz="2000" b="0">
                            <a:latin typeface="Cambria Math" panose="02040503050406030204" pitchFamily="18" charset="0"/>
                            <a:cs typeface="Times New Roman" panose="02020603050405020304" pitchFamily="18" charset="0"/>
                          </a:rPr>
                          <m:t>[</m:t>
                        </m:r>
                        <m:r>
                          <m:rPr>
                            <m:sty m:val="p"/>
                          </m:rPr>
                          <a:rPr lang="en-US" altLang="zh-CN" sz="2000" b="0">
                            <a:latin typeface="Cambria Math" panose="02040503050406030204" pitchFamily="18" charset="0"/>
                            <a:cs typeface="Times New Roman" panose="02020603050405020304" pitchFamily="18" charset="0"/>
                          </a:rPr>
                          <m:t>Pr</m:t>
                        </m:r>
                      </m:fName>
                      <m:e>
                        <m:d>
                          <m:dPr>
                            <m:ctrlPr>
                              <a:rPr lang="en-US" altLang="zh-CN" sz="2000" b="0" i="1">
                                <a:latin typeface="Cambria Math" panose="02040503050406030204" pitchFamily="18" charset="0"/>
                                <a:cs typeface="Times New Roman" panose="02020603050405020304" pitchFamily="18" charset="0"/>
                              </a:rPr>
                            </m:ctrlPr>
                          </m:dPr>
                          <m:e>
                            <m:r>
                              <a:rPr lang="en-US" altLang="zh-CN" sz="2000" b="0" i="1">
                                <a:latin typeface="Cambria Math" panose="02040503050406030204" pitchFamily="18" charset="0"/>
                                <a:cs typeface="Times New Roman" panose="02020603050405020304" pitchFamily="18" charset="0"/>
                              </a:rPr>
                              <m:t>𝑠</m:t>
                            </m:r>
                          </m:e>
                        </m:d>
                        <m:r>
                          <a:rPr lang="en-US" altLang="zh-CN" sz="2000" b="0" i="1">
                            <a:latin typeface="Cambria Math" panose="02040503050406030204" pitchFamily="18" charset="0"/>
                            <a:cs typeface="Times New Roman" panose="02020603050405020304" pitchFamily="18" charset="0"/>
                          </a:rPr>
                          <m:t>, </m:t>
                        </m:r>
                        <m:r>
                          <a:rPr lang="en-US" altLang="zh-CN" sz="2000" b="0" i="1">
                            <a:latin typeface="Cambria Math" panose="02040503050406030204" pitchFamily="18" charset="0"/>
                            <a:cs typeface="Times New Roman" panose="02020603050405020304" pitchFamily="18" charset="0"/>
                          </a:rPr>
                          <m:t>𝜖</m:t>
                        </m:r>
                        <m:r>
                          <a:rPr lang="en-US" altLang="zh-CN" sz="2000" b="0" i="1">
                            <a:latin typeface="Cambria Math" panose="02040503050406030204" pitchFamily="18" charset="0"/>
                            <a:cs typeface="Times New Roman" panose="02020603050405020304" pitchFamily="18" charset="0"/>
                          </a:rPr>
                          <m:t>/</m:t>
                        </m:r>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𝐿</m:t>
                            </m:r>
                          </m:e>
                          <m:sub>
                            <m:r>
                              <a:rPr lang="en-US" altLang="zh-CN" sz="2000" b="0" i="1">
                                <a:latin typeface="Cambria Math" panose="02040503050406030204" pitchFamily="18" charset="0"/>
                                <a:cs typeface="Times New Roman" panose="02020603050405020304" pitchFamily="18" charset="0"/>
                              </a:rPr>
                              <m:t>𝑘</m:t>
                            </m:r>
                          </m:sub>
                        </m:sSub>
                        <m:r>
                          <a:rPr lang="en-US" altLang="zh-CN" sz="2000" b="0" i="1">
                            <a:latin typeface="Cambria Math" panose="02040503050406030204" pitchFamily="18" charset="0"/>
                            <a:cs typeface="Times New Roman" panose="02020603050405020304" pitchFamily="18" charset="0"/>
                          </a:rPr>
                          <m:t>)]</m:t>
                        </m:r>
                      </m:e>
                    </m:func>
                  </m:oMath>
                </a14:m>
                <a:r>
                  <a:rPr lang="en-US" altLang="zh-CN" sz="2000" b="0" dirty="0">
                    <a:cs typeface="Times New Roman" panose="02020603050405020304" pitchFamily="18" charset="0"/>
                  </a:rPr>
                  <a:t>)</a:t>
                </a:r>
              </a:p>
              <a:p>
                <a:pPr lvl="1" algn="just" eaLnBrk="1" hangingPunct="1">
                  <a:defRPr/>
                </a:pPr>
                <a:r>
                  <a:rPr lang="en-US" altLang="zh-CN" sz="2000" b="0" dirty="0">
                    <a:cs typeface="Times New Roman" panose="02020603050405020304" pitchFamily="18" charset="0"/>
                  </a:rPr>
                  <a:t>Few report times =&gt; large bias (</a:t>
                </a:r>
                <a14:m>
                  <m:oMath xmlns:m="http://schemas.openxmlformats.org/officeDocument/2006/math">
                    <m:sSup>
                      <m:sSupPr>
                        <m:ctrlPr>
                          <a:rPr lang="en-US" altLang="zh-CN" sz="2000" b="0" i="1">
                            <a:latin typeface="Cambria Math" panose="02040503050406030204" pitchFamily="18" charset="0"/>
                            <a:cs typeface="Times New Roman" panose="02020603050405020304" pitchFamily="18" charset="0"/>
                          </a:rPr>
                        </m:ctrlPr>
                      </m:sSupPr>
                      <m:e>
                        <m:d>
                          <m:dPr>
                            <m:ctrlPr>
                              <a:rPr lang="en-US" altLang="zh-CN" sz="2000" b="0" i="1">
                                <a:latin typeface="Cambria Math" panose="02040503050406030204" pitchFamily="18" charset="0"/>
                                <a:cs typeface="Times New Roman" panose="02020603050405020304" pitchFamily="18" charset="0"/>
                              </a:rPr>
                            </m:ctrlPr>
                          </m:dPr>
                          <m:e>
                            <m:r>
                              <a:rPr lang="en-US" altLang="zh-CN" sz="2000" b="0" i="1">
                                <a:latin typeface="Cambria Math" panose="02040503050406030204" pitchFamily="18" charset="0"/>
                                <a:cs typeface="Times New Roman" panose="02020603050405020304" pitchFamily="18" charset="0"/>
                              </a:rPr>
                              <m:t>1−</m:t>
                            </m:r>
                            <m:r>
                              <a:rPr lang="en-US" altLang="zh-CN" sz="2000" b="0" i="1">
                                <a:latin typeface="Cambria Math" panose="02040503050406030204" pitchFamily="18" charset="0"/>
                                <a:cs typeface="Times New Roman" panose="02020603050405020304" pitchFamily="18" charset="0"/>
                              </a:rPr>
                              <m:t>𝑘</m:t>
                            </m:r>
                          </m:e>
                        </m:d>
                      </m:e>
                      <m:sup>
                        <m:r>
                          <a:rPr lang="en-US" altLang="zh-CN" sz="2000" b="0" i="1">
                            <a:latin typeface="Cambria Math" panose="02040503050406030204" pitchFamily="18" charset="0"/>
                            <a:cs typeface="Times New Roman" panose="02020603050405020304" pitchFamily="18" charset="0"/>
                          </a:rPr>
                          <m:t>2</m:t>
                        </m:r>
                      </m:sup>
                    </m:sSup>
                    <m:r>
                      <a:rPr lang="en-US" altLang="zh-CN" sz="2000" b="0" i="1">
                        <a:latin typeface="Cambria Math" panose="02040503050406030204" pitchFamily="18" charset="0"/>
                        <a:cs typeface="Times New Roman" panose="02020603050405020304" pitchFamily="18" charset="0"/>
                      </a:rPr>
                      <m:t>⋅</m:t>
                    </m:r>
                    <m:sSubSup>
                      <m:sSubSupPr>
                        <m:ctrlPr>
                          <a:rPr lang="en-US" altLang="zh-CN" sz="2000" b="0" i="1">
                            <a:latin typeface="Cambria Math" panose="02040503050406030204" pitchFamily="18" charset="0"/>
                            <a:cs typeface="Times New Roman" panose="02020603050405020304" pitchFamily="18" charset="0"/>
                          </a:rPr>
                        </m:ctrlPr>
                      </m:sSubSupPr>
                      <m:e>
                        <m:r>
                          <a:rPr lang="en-US" altLang="zh-CN" sz="2000" b="0" i="1">
                            <a:latin typeface="Cambria Math" panose="02040503050406030204" pitchFamily="18" charset="0"/>
                            <a:cs typeface="Times New Roman" panose="02020603050405020304" pitchFamily="18" charset="0"/>
                          </a:rPr>
                          <m:t>𝑓</m:t>
                        </m:r>
                      </m:e>
                      <m:sub>
                        <m:r>
                          <a:rPr lang="en-US" altLang="zh-CN" sz="2000" b="0" i="1">
                            <a:latin typeface="Cambria Math" panose="02040503050406030204" pitchFamily="18" charset="0"/>
                            <a:cs typeface="Times New Roman" panose="02020603050405020304" pitchFamily="18" charset="0"/>
                          </a:rPr>
                          <m:t>𝑠</m:t>
                        </m:r>
                      </m:sub>
                      <m:sup>
                        <m:r>
                          <a:rPr lang="en-US" altLang="zh-CN" sz="2000" b="0" i="1">
                            <a:latin typeface="Cambria Math" panose="02040503050406030204" pitchFamily="18" charset="0"/>
                            <a:cs typeface="Times New Roman" panose="02020603050405020304" pitchFamily="18" charset="0"/>
                          </a:rPr>
                          <m:t>2</m:t>
                        </m:r>
                      </m:sup>
                    </m:sSubSup>
                  </m:oMath>
                </a14:m>
                <a:endParaRPr lang="en-US" altLang="zh-CN" sz="2000" b="0" dirty="0">
                  <a:cs typeface="Times New Roman" panose="02020603050405020304" pitchFamily="18" charset="0"/>
                </a:endParaRPr>
              </a:p>
              <a:p>
                <a:pPr lvl="1" algn="just" eaLnBrk="1" hangingPunct="1">
                  <a:defRPr/>
                </a:pPr>
                <a:r>
                  <a:rPr lang="en-US" altLang="zh-CN" sz="2000" b="0" dirty="0">
                    <a:cs typeface="Times New Roman" panose="02020603050405020304" pitchFamily="18" charset="0"/>
                  </a:rPr>
                  <a:t>Optimal </a:t>
                </a:r>
                <a14:m>
                  <m:oMath xmlns:m="http://schemas.openxmlformats.org/officeDocument/2006/math">
                    <m:r>
                      <a:rPr lang="en-US" altLang="zh-CN" sz="2000" b="0" i="1">
                        <a:latin typeface="Cambria Math" panose="02040503050406030204" pitchFamily="18" charset="0"/>
                        <a:cs typeface="Times New Roman" panose="02020603050405020304" pitchFamily="18" charset="0"/>
                      </a:rPr>
                      <m:t>𝑘</m:t>
                    </m:r>
                  </m:oMath>
                </a14:m>
                <a:r>
                  <a:rPr lang="en-US" altLang="zh-CN" sz="2000" b="0" dirty="0">
                    <a:cs typeface="Times New Roman" panose="02020603050405020304" pitchFamily="18" charset="0"/>
                  </a:rPr>
                  <a:t> quentile is chosen by optimize the total error</a:t>
                </a:r>
                <a:endParaRPr lang="en-US" altLang="zh-CN" sz="1800" b="0" i="1" dirty="0">
                  <a:latin typeface="Cambria Math" panose="02040503050406030204" pitchFamily="18" charset="0"/>
                  <a:cs typeface="Times New Roman" panose="02020603050405020304" pitchFamily="18" charset="0"/>
                </a:endParaRPr>
              </a:p>
              <a:p>
                <a:pPr marL="914400" lvl="2" indent="0" algn="just" eaLnBrk="1" hangingPunct="1">
                  <a:buNone/>
                  <a:defRPr/>
                </a:pPr>
                <a14:m>
                  <m:oMathPara xmlns:m="http://schemas.openxmlformats.org/officeDocument/2006/math">
                    <m:oMathParaPr>
                      <m:jc m:val="centerGroup"/>
                    </m:oMathParaPr>
                    <m:oMath xmlns:m="http://schemas.openxmlformats.org/officeDocument/2006/math">
                      <m:func>
                        <m:funcPr>
                          <m:ctrlPr>
                            <a:rPr lang="en-US" altLang="zh-CN" sz="1800" b="0" i="1">
                              <a:latin typeface="Cambria Math" panose="02040503050406030204" pitchFamily="18" charset="0"/>
                              <a:cs typeface="Times New Roman" panose="02020603050405020304" pitchFamily="18" charset="0"/>
                            </a:rPr>
                          </m:ctrlPr>
                        </m:funcPr>
                        <m:fName>
                          <m:sSup>
                            <m:sSupPr>
                              <m:ctrlPr>
                                <a:rPr lang="en-US" altLang="zh-CN" sz="1800" b="0" i="1">
                                  <a:latin typeface="Cambria Math" panose="02040503050406030204" pitchFamily="18" charset="0"/>
                                  <a:cs typeface="Times New Roman" panose="02020603050405020304" pitchFamily="18" charset="0"/>
                                </a:rPr>
                              </m:ctrlPr>
                            </m:sSupPr>
                            <m:e>
                              <m:sSub>
                                <m:sSubPr>
                                  <m:ctrlPr>
                                    <a:rPr lang="en-US" altLang="zh-CN" sz="1800" b="0" i="1">
                                      <a:latin typeface="Cambria Math" panose="02040503050406030204" pitchFamily="18" charset="0"/>
                                      <a:cs typeface="Times New Roman" panose="02020603050405020304" pitchFamily="18" charset="0"/>
                                    </a:rPr>
                                  </m:ctrlPr>
                                </m:sSubPr>
                                <m:e>
                                  <m:r>
                                    <m:rPr>
                                      <m:sty m:val="p"/>
                                    </m:rPr>
                                    <a:rPr lang="en-US" altLang="zh-CN" sz="1800" b="0">
                                      <a:latin typeface="Cambria Math" panose="02040503050406030204" pitchFamily="18" charset="0"/>
                                      <a:cs typeface="Times New Roman" panose="02020603050405020304" pitchFamily="18" charset="0"/>
                                    </a:rPr>
                                    <m:t>argmin</m:t>
                                  </m:r>
                                </m:e>
                                <m:sub>
                                  <m:r>
                                    <a:rPr lang="en-US" altLang="zh-CN" sz="1800" b="0" i="1">
                                      <a:latin typeface="Cambria Math" panose="02040503050406030204" pitchFamily="18" charset="0"/>
                                      <a:cs typeface="Times New Roman" panose="02020603050405020304" pitchFamily="18" charset="0"/>
                                    </a:rPr>
                                    <m:t>𝑘</m:t>
                                  </m:r>
                                </m:sub>
                              </m:sSub>
                              <m:r>
                                <a:rPr lang="en-US" altLang="zh-CN" sz="1800" b="0" i="1" smtClean="0">
                                  <a:latin typeface="Cambria Math" panose="02040503050406030204" pitchFamily="18" charset="0"/>
                                  <a:cs typeface="Times New Roman" panose="02020603050405020304" pitchFamily="18" charset="0"/>
                                </a:rPr>
                                <m:t> </m:t>
                              </m:r>
                              <m:nary>
                                <m:naryPr>
                                  <m:chr m:val="∑"/>
                                  <m:supHide m:val="on"/>
                                  <m:ctrlPr>
                                    <a:rPr lang="en-US" altLang="zh-CN" sz="1800" b="0" i="1" smtClean="0">
                                      <a:latin typeface="Cambria Math" panose="02040503050406030204" pitchFamily="18" charset="0"/>
                                      <a:cs typeface="Times New Roman" panose="02020603050405020304" pitchFamily="18" charset="0"/>
                                    </a:rPr>
                                  </m:ctrlPr>
                                </m:naryPr>
                                <m:sub>
                                  <m:r>
                                    <a:rPr lang="en-US" altLang="zh-CN" sz="1800" b="0" i="1" smtClean="0">
                                      <a:latin typeface="Cambria Math" panose="02040503050406030204" pitchFamily="18" charset="0"/>
                                      <a:cs typeface="Times New Roman" panose="02020603050405020304" pitchFamily="18" charset="0"/>
                                    </a:rPr>
                                    <m:t>𝑘</m:t>
                                  </m:r>
                                </m:sub>
                                <m:sup/>
                                <m:e>
                                  <m:r>
                                    <a:rPr lang="en-US" altLang="zh-CN" sz="1800" b="0" i="1" smtClean="0">
                                      <a:latin typeface="Cambria Math" panose="02040503050406030204" pitchFamily="18" charset="0"/>
                                      <a:cs typeface="Times New Roman" panose="02020603050405020304" pitchFamily="18" charset="0"/>
                                    </a:rPr>
                                    <m:t>[</m:t>
                                  </m:r>
                                </m:e>
                              </m:nary>
                              <m:sSup>
                                <m:sSupPr>
                                  <m:ctrlPr>
                                    <a:rPr lang="en-US" altLang="zh-CN" sz="1800" b="0" i="1">
                                      <a:latin typeface="Cambria Math" panose="02040503050406030204" pitchFamily="18" charset="0"/>
                                      <a:cs typeface="Times New Roman" panose="02020603050405020304" pitchFamily="18" charset="0"/>
                                    </a:rPr>
                                  </m:ctrlPr>
                                </m:sSupPr>
                                <m:e>
                                  <m:d>
                                    <m:dPr>
                                      <m:ctrlPr>
                                        <a:rPr lang="en-US" altLang="zh-CN" sz="1800" b="0" i="1">
                                          <a:latin typeface="Cambria Math" panose="02040503050406030204" pitchFamily="18" charset="0"/>
                                          <a:cs typeface="Times New Roman" panose="02020603050405020304" pitchFamily="18" charset="0"/>
                                        </a:rPr>
                                      </m:ctrlPr>
                                    </m:dPr>
                                    <m:e>
                                      <m:r>
                                        <a:rPr lang="en-US" altLang="zh-CN" sz="1800" b="0" i="1">
                                          <a:latin typeface="Cambria Math" panose="02040503050406030204" pitchFamily="18" charset="0"/>
                                          <a:cs typeface="Times New Roman" panose="02020603050405020304" pitchFamily="18" charset="0"/>
                                        </a:rPr>
                                        <m:t>1−</m:t>
                                      </m:r>
                                      <m:r>
                                        <a:rPr lang="en-US" altLang="zh-CN" sz="1800" b="0" i="1">
                                          <a:latin typeface="Cambria Math" panose="02040503050406030204" pitchFamily="18" charset="0"/>
                                          <a:cs typeface="Times New Roman" panose="02020603050405020304" pitchFamily="18" charset="0"/>
                                        </a:rPr>
                                        <m:t>𝑘</m:t>
                                      </m:r>
                                    </m:e>
                                  </m:d>
                                </m:e>
                                <m:sup>
                                  <m:r>
                                    <a:rPr lang="en-US" altLang="zh-CN" sz="1800" b="0" i="1">
                                      <a:latin typeface="Cambria Math" panose="02040503050406030204" pitchFamily="18" charset="0"/>
                                      <a:cs typeface="Times New Roman" panose="02020603050405020304" pitchFamily="18" charset="0"/>
                                    </a:rPr>
                                    <m:t>2</m:t>
                                  </m:r>
                                </m:sup>
                              </m:sSup>
                              <m:r>
                                <a:rPr lang="en-US" altLang="zh-CN" sz="1800" b="0" i="1">
                                  <a:latin typeface="Cambria Math" panose="02040503050406030204" pitchFamily="18" charset="0"/>
                                  <a:cs typeface="Times New Roman" panose="02020603050405020304" pitchFamily="18" charset="0"/>
                                </a:rPr>
                                <m:t>⋅</m:t>
                              </m:r>
                              <m:sSubSup>
                                <m:sSubSupPr>
                                  <m:ctrlPr>
                                    <a:rPr lang="en-US" altLang="zh-CN" sz="1800" b="0" i="1">
                                      <a:latin typeface="Cambria Math" panose="02040503050406030204" pitchFamily="18" charset="0"/>
                                      <a:cs typeface="Times New Roman" panose="02020603050405020304" pitchFamily="18" charset="0"/>
                                    </a:rPr>
                                  </m:ctrlPr>
                                </m:sSubSupPr>
                                <m:e>
                                  <m:r>
                                    <a:rPr lang="en-US" altLang="zh-CN" sz="1800" b="0" i="1">
                                      <a:latin typeface="Cambria Math" panose="02040503050406030204" pitchFamily="18" charset="0"/>
                                      <a:cs typeface="Times New Roman" panose="02020603050405020304" pitchFamily="18" charset="0"/>
                                    </a:rPr>
                                    <m:t>𝑓</m:t>
                                  </m:r>
                                </m:e>
                                <m:sub>
                                  <m:r>
                                    <a:rPr lang="en-US" altLang="zh-CN" sz="1800" b="0" i="1">
                                      <a:latin typeface="Cambria Math" panose="02040503050406030204" pitchFamily="18" charset="0"/>
                                      <a:cs typeface="Times New Roman" panose="02020603050405020304" pitchFamily="18" charset="0"/>
                                    </a:rPr>
                                    <m:t>𝑠</m:t>
                                  </m:r>
                                </m:sub>
                                <m:sup>
                                  <m:r>
                                    <a:rPr lang="en-US" altLang="zh-CN" sz="1800" b="0" i="1">
                                      <a:latin typeface="Cambria Math" panose="02040503050406030204" pitchFamily="18" charset="0"/>
                                      <a:cs typeface="Times New Roman" panose="02020603050405020304" pitchFamily="18" charset="0"/>
                                    </a:rPr>
                                    <m:t>2</m:t>
                                  </m:r>
                                </m:sup>
                              </m:sSubSup>
                              <m:r>
                                <a:rPr lang="en-US" altLang="zh-CN" sz="1800" b="0">
                                  <a:latin typeface="Cambria Math" panose="02040503050406030204" pitchFamily="18" charset="0"/>
                                  <a:cs typeface="Times New Roman" panose="02020603050405020304" pitchFamily="18" charset="0"/>
                                </a:rPr>
                                <m:t>+ </m:t>
                              </m:r>
                              <m:r>
                                <m:rPr>
                                  <m:sty m:val="p"/>
                                </m:rPr>
                                <a:rPr lang="en-US" altLang="zh-CN" sz="1800" b="0">
                                  <a:latin typeface="Cambria Math" panose="02040503050406030204" pitchFamily="18" charset="0"/>
                                  <a:cs typeface="Times New Roman" panose="02020603050405020304" pitchFamily="18" charset="0"/>
                                </a:rPr>
                                <m:t>Var</m:t>
                              </m:r>
                            </m:e>
                            <m:sup>
                              <m:r>
                                <a:rPr lang="en-US" altLang="zh-CN" sz="1800" b="0">
                                  <a:latin typeface="Cambria Math" panose="02040503050406030204" pitchFamily="18" charset="0"/>
                                  <a:cs typeface="Times New Roman" panose="02020603050405020304" pitchFamily="18" charset="0"/>
                                </a:rPr>
                                <m:t>∗</m:t>
                              </m:r>
                            </m:sup>
                          </m:sSup>
                          <m:r>
                            <a:rPr lang="en-US" altLang="zh-CN" sz="1800" b="0">
                              <a:latin typeface="Cambria Math" panose="02040503050406030204" pitchFamily="18" charset="0"/>
                              <a:cs typeface="Times New Roman" panose="02020603050405020304" pitchFamily="18" charset="0"/>
                            </a:rPr>
                            <m:t>[</m:t>
                          </m:r>
                          <m:r>
                            <m:rPr>
                              <m:sty m:val="p"/>
                            </m:rPr>
                            <a:rPr lang="en-US" altLang="zh-CN" sz="1800" b="0">
                              <a:latin typeface="Cambria Math" panose="02040503050406030204" pitchFamily="18" charset="0"/>
                              <a:cs typeface="Times New Roman" panose="02020603050405020304" pitchFamily="18" charset="0"/>
                            </a:rPr>
                            <m:t>Pr</m:t>
                          </m:r>
                        </m:fName>
                        <m:e>
                          <m:d>
                            <m:dPr>
                              <m:ctrlPr>
                                <a:rPr lang="en-US" altLang="zh-CN" sz="1800" b="0" i="1">
                                  <a:latin typeface="Cambria Math" panose="02040503050406030204" pitchFamily="18" charset="0"/>
                                  <a:cs typeface="Times New Roman" panose="02020603050405020304" pitchFamily="18" charset="0"/>
                                </a:rPr>
                              </m:ctrlPr>
                            </m:dPr>
                            <m:e>
                              <m:r>
                                <a:rPr lang="en-US" altLang="zh-CN" sz="1800" b="0" i="1">
                                  <a:latin typeface="Cambria Math" panose="02040503050406030204" pitchFamily="18" charset="0"/>
                                  <a:cs typeface="Times New Roman" panose="02020603050405020304" pitchFamily="18" charset="0"/>
                                </a:rPr>
                                <m:t>𝑠</m:t>
                              </m:r>
                            </m:e>
                          </m:d>
                          <m:r>
                            <a:rPr lang="en-US" altLang="zh-CN" sz="1800" b="0" i="1">
                              <a:latin typeface="Cambria Math" panose="02040503050406030204" pitchFamily="18" charset="0"/>
                              <a:cs typeface="Times New Roman" panose="02020603050405020304" pitchFamily="18" charset="0"/>
                            </a:rPr>
                            <m:t>, </m:t>
                          </m:r>
                          <m:r>
                            <a:rPr lang="en-US" altLang="zh-CN" sz="1800" b="0" i="1">
                              <a:latin typeface="Cambria Math" panose="02040503050406030204" pitchFamily="18" charset="0"/>
                              <a:cs typeface="Times New Roman" panose="02020603050405020304" pitchFamily="18" charset="0"/>
                            </a:rPr>
                            <m:t>𝜖</m:t>
                          </m:r>
                          <m:r>
                            <a:rPr lang="en-US" altLang="zh-CN" sz="1800" b="0" i="1">
                              <a:latin typeface="Cambria Math" panose="02040503050406030204" pitchFamily="18" charset="0"/>
                              <a:cs typeface="Times New Roman" panose="02020603050405020304" pitchFamily="18" charset="0"/>
                            </a:rPr>
                            <m:t>/</m:t>
                          </m:r>
                          <m:sSub>
                            <m:sSubPr>
                              <m:ctrlPr>
                                <a:rPr lang="en-US" altLang="zh-CN" sz="1800" b="0" i="1">
                                  <a:latin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cs typeface="Times New Roman" panose="02020603050405020304" pitchFamily="18" charset="0"/>
                                </a:rPr>
                                <m:t>𝐿</m:t>
                              </m:r>
                            </m:e>
                            <m:sub>
                              <m:r>
                                <a:rPr lang="en-US" altLang="zh-CN" sz="1800" b="0" i="1">
                                  <a:latin typeface="Cambria Math" panose="02040503050406030204" pitchFamily="18" charset="0"/>
                                  <a:cs typeface="Times New Roman" panose="02020603050405020304" pitchFamily="18" charset="0"/>
                                </a:rPr>
                                <m:t>𝑘</m:t>
                              </m:r>
                            </m:sub>
                          </m:sSub>
                          <m:r>
                            <a:rPr lang="en-US" altLang="zh-CN" sz="1800" b="0" i="1">
                              <a:latin typeface="Cambria Math" panose="02040503050406030204" pitchFamily="18" charset="0"/>
                              <a:cs typeface="Times New Roman" panose="02020603050405020304" pitchFamily="18" charset="0"/>
                            </a:rPr>
                            <m:t>)]</m:t>
                          </m:r>
                        </m:e>
                      </m:func>
                      <m:r>
                        <a:rPr lang="en-US" altLang="zh-CN" sz="1800" b="0" i="1" smtClean="0">
                          <a:latin typeface="Cambria Math" panose="02040503050406030204" pitchFamily="18" charset="0"/>
                          <a:cs typeface="Times New Roman" panose="02020603050405020304" pitchFamily="18" charset="0"/>
                        </a:rPr>
                        <m:t>]</m:t>
                      </m:r>
                    </m:oMath>
                  </m:oMathPara>
                </a14:m>
                <a:endParaRPr lang="en-US" altLang="zh-CN" sz="1600" b="0" dirty="0">
                  <a:cs typeface="Times New Roman" panose="02020603050405020304" pitchFamily="18" charset="0"/>
                </a:endParaRPr>
              </a:p>
              <a:p>
                <a:pPr marL="457200" lvl="1" indent="0" algn="just" eaLnBrk="1" hangingPunct="1">
                  <a:buNone/>
                  <a:defRPr/>
                </a:pPr>
                <a:endParaRPr lang="en-US" altLang="zh-CN" sz="2000" b="0" dirty="0">
                  <a:latin typeface="+mn-lt"/>
                  <a:cs typeface="Times New Roman" panose="02020603050405020304" pitchFamily="18" charset="0"/>
                </a:endParaRPr>
              </a:p>
              <a:p>
                <a:pPr lvl="1" algn="just" eaLnBrk="1" hangingPunct="1">
                  <a:defRPr/>
                </a:pPr>
                <a:endParaRPr lang="en-US" altLang="zh-CN" sz="2000" b="0" dirty="0">
                  <a:latin typeface="+mn-lt"/>
                  <a:cs typeface="Times New Roman" panose="02020603050405020304" pitchFamily="18" charset="0"/>
                </a:endParaRPr>
              </a:p>
              <a:p>
                <a:pPr marL="457200" lvl="1" indent="0" algn="just" eaLnBrk="1" hangingPunct="1">
                  <a:lnSpc>
                    <a:spcPct val="150000"/>
                  </a:lnSpc>
                  <a:buNone/>
                  <a:defRPr/>
                </a:pPr>
                <a:endParaRPr lang="zh-CN" altLang="zh-CN" sz="1800" dirty="0">
                  <a:effectLst/>
                  <a:latin typeface="Georgia" panose="02040502050405020303" pitchFamily="18" charset="0"/>
                  <a:ea typeface="等线" panose="02010600030101010101" pitchFamily="2" charset="-122"/>
                  <a:cs typeface="Times New Roman" panose="02020603050405020304" pitchFamily="18" charset="0"/>
                </a:endParaRPr>
              </a:p>
              <a:p>
                <a:pPr marL="457200" lvl="1" indent="0" algn="just" eaLnBrk="1" hangingPunct="1">
                  <a:buNone/>
                  <a:defRPr/>
                </a:pPr>
                <a:endParaRPr lang="en-US" altLang="zh-CN" sz="2000" b="0" dirty="0">
                  <a:solidFill>
                    <a:srgbClr val="0000CC"/>
                  </a:solidFill>
                  <a:latin typeface="+mn-lt"/>
                  <a:cs typeface="Times New Roman" panose="02020603050405020304" pitchFamily="18" charset="0"/>
                </a:endParaRPr>
              </a:p>
              <a:p>
                <a:pPr algn="just" eaLnBrk="1" hangingPunct="1">
                  <a:defRPr/>
                </a:pPr>
                <a:endParaRPr lang="en-US" altLang="zh-CN" sz="2400" b="0" dirty="0">
                  <a:solidFill>
                    <a:srgbClr val="0000CC"/>
                  </a:solidFill>
                  <a:latin typeface="+mn-lt"/>
                  <a:cs typeface="Times New Roman" panose="02020603050405020304" pitchFamily="18" charset="0"/>
                </a:endParaRPr>
              </a:p>
            </p:txBody>
          </p:sp>
        </mc:Choice>
        <mc:Fallback>
          <p:sp>
            <p:nvSpPr>
              <p:cNvPr id="15" name="Rectangle 2">
                <a:extLst>
                  <a:ext uri="{FF2B5EF4-FFF2-40B4-BE49-F238E27FC236}">
                    <a16:creationId xmlns:a16="http://schemas.microsoft.com/office/drawing/2014/main" id="{7C867F68-51CC-BA63-7B87-66C1AD09F7AE}"/>
                  </a:ext>
                </a:extLst>
              </p:cNvPr>
              <p:cNvSpPr txBox="1">
                <a:spLocks noRot="1" noChangeAspect="1" noMove="1" noResize="1" noEditPoints="1" noAdjustHandles="1" noChangeArrowheads="1" noChangeShapeType="1" noTextEdit="1"/>
              </p:cNvSpPr>
              <p:nvPr/>
            </p:nvSpPr>
            <p:spPr bwMode="auto">
              <a:xfrm>
                <a:off x="474663" y="1150255"/>
                <a:ext cx="8613775" cy="480241"/>
              </a:xfrm>
              <a:prstGeom prst="rect">
                <a:avLst/>
              </a:prstGeom>
              <a:blipFill>
                <a:blip r:embed="rId3"/>
                <a:stretch>
                  <a:fillRect l="-736" t="-10256" b="-1210256"/>
                </a:stretch>
              </a:blipFill>
              <a:ln>
                <a:noFill/>
              </a:ln>
            </p:spPr>
            <p:txBody>
              <a:bodyPr/>
              <a:lstStyle/>
              <a:p>
                <a:r>
                  <a:rPr lang="en-CN">
                    <a:noFill/>
                  </a:rPr>
                  <a:t> </a:t>
                </a:r>
              </a:p>
            </p:txBody>
          </p:sp>
        </mc:Fallback>
      </mc:AlternateContent>
      <p:pic>
        <p:nvPicPr>
          <p:cNvPr id="2" name="图片 6">
            <a:extLst>
              <a:ext uri="{FF2B5EF4-FFF2-40B4-BE49-F238E27FC236}">
                <a16:creationId xmlns:a16="http://schemas.microsoft.com/office/drawing/2014/main" id="{E422DA25-5896-068E-7B09-1EA56594BC5A}"/>
              </a:ext>
            </a:extLst>
          </p:cNvPr>
          <p:cNvPicPr>
            <a:picLocks noChangeAspect="1"/>
          </p:cNvPicPr>
          <p:nvPr/>
        </p:nvPicPr>
        <p:blipFill rotWithShape="1">
          <a:blip r:embed="rId4"/>
          <a:srcRect l="23294" r="23101" b="58047"/>
          <a:stretch/>
        </p:blipFill>
        <p:spPr>
          <a:xfrm>
            <a:off x="2660074" y="2486638"/>
            <a:ext cx="1388225" cy="934357"/>
          </a:xfrm>
          <a:prstGeom prst="rect">
            <a:avLst/>
          </a:prstGeom>
        </p:spPr>
      </p:pic>
      <p:sp>
        <p:nvSpPr>
          <p:cNvPr id="3" name="Right Arrow 2">
            <a:extLst>
              <a:ext uri="{FF2B5EF4-FFF2-40B4-BE49-F238E27FC236}">
                <a16:creationId xmlns:a16="http://schemas.microsoft.com/office/drawing/2014/main" id="{A2AE39BF-3F58-F495-151C-AF873405676C}"/>
              </a:ext>
            </a:extLst>
          </p:cNvPr>
          <p:cNvSpPr/>
          <p:nvPr/>
        </p:nvSpPr>
        <p:spPr>
          <a:xfrm>
            <a:off x="4515023" y="2676330"/>
            <a:ext cx="641329" cy="277486"/>
          </a:xfrm>
          <a:prstGeom prst="rightArrow">
            <a:avLst/>
          </a:prstGeom>
          <a:noFill/>
          <a:ln w="19050" cap="flat" cmpd="sng" algn="ctr">
            <a:solidFill>
              <a:srgbClr val="C00000"/>
            </a:solidFill>
            <a:prstDash val="solid"/>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19">
            <a:extLst>
              <a:ext uri="{FF2B5EF4-FFF2-40B4-BE49-F238E27FC236}">
                <a16:creationId xmlns:a16="http://schemas.microsoft.com/office/drawing/2014/main" id="{93743E1E-4D16-43DC-7DB9-EEFD69339F34}"/>
              </a:ext>
            </a:extLst>
          </p:cNvPr>
          <p:cNvPicPr>
            <a:picLocks noChangeAspect="1"/>
          </p:cNvPicPr>
          <p:nvPr/>
        </p:nvPicPr>
        <p:blipFill rotWithShape="1">
          <a:blip r:embed="rId5"/>
          <a:srcRect r="57955"/>
          <a:stretch/>
        </p:blipFill>
        <p:spPr>
          <a:xfrm>
            <a:off x="5623077" y="2114300"/>
            <a:ext cx="1460029" cy="1757056"/>
          </a:xfrm>
          <a:prstGeom prst="rect">
            <a:avLst/>
          </a:prstGeom>
        </p:spPr>
      </p:pic>
      <p:sp>
        <p:nvSpPr>
          <p:cNvPr id="14" name="TextBox 13">
            <a:extLst>
              <a:ext uri="{FF2B5EF4-FFF2-40B4-BE49-F238E27FC236}">
                <a16:creationId xmlns:a16="http://schemas.microsoft.com/office/drawing/2014/main" id="{906929F6-CFD2-A5B0-A062-2DD41D2ACA18}"/>
              </a:ext>
            </a:extLst>
          </p:cNvPr>
          <p:cNvSpPr txBox="1"/>
          <p:nvPr/>
        </p:nvSpPr>
        <p:spPr>
          <a:xfrm>
            <a:off x="6981940" y="5657128"/>
            <a:ext cx="1622234" cy="461665"/>
          </a:xfrm>
          <a:prstGeom prst="rect">
            <a:avLst/>
          </a:prstGeom>
          <a:noFill/>
        </p:spPr>
        <p:txBody>
          <a:bodyPr wrap="square">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CN" sz="2400" b="0" dirty="0">
                <a:solidFill>
                  <a:srgbClr val="C00000"/>
                </a:solidFill>
              </a:rPr>
              <a:t>Trade-off!</a:t>
            </a:r>
            <a:endParaRPr kumimoji="0" lang="en-CN" sz="2400" b="0" i="0" u="none" strike="noStrike" cap="none" normalizeH="0" baseline="0" dirty="0">
              <a:ln>
                <a:noFill/>
              </a:ln>
              <a:solidFill>
                <a:srgbClr val="C00000"/>
              </a:solidFill>
              <a:effectLst/>
              <a:latin typeface="Arial" pitchFamily="34" charset="0"/>
            </a:endParaRPr>
          </a:p>
        </p:txBody>
      </p:sp>
    </p:spTree>
    <p:extLst>
      <p:ext uri="{BB962C8B-B14F-4D97-AF65-F5344CB8AC3E}">
        <p14:creationId xmlns:p14="http://schemas.microsoft.com/office/powerpoint/2010/main" val="62826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5">
                                            <p:txEl>
                                              <p:pRg st="7" end="7"/>
                                            </p:txEl>
                                          </p:spTgt>
                                        </p:tgtEl>
                                        <p:attrNameLst>
                                          <p:attrName>style.visibility</p:attrName>
                                        </p:attrNameLst>
                                      </p:cBhvr>
                                      <p:to>
                                        <p:strVal val="visible"/>
                                      </p:to>
                                    </p:set>
                                    <p:animEffect transition="in" filter="blinds(horizontal)">
                                      <p:cBhvr>
                                        <p:cTn id="18" dur="500"/>
                                        <p:tgtEl>
                                          <p:spTgt spid="15">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5">
                                            <p:txEl>
                                              <p:pRg st="8" end="8"/>
                                            </p:txEl>
                                          </p:spTgt>
                                        </p:tgtEl>
                                        <p:attrNameLst>
                                          <p:attrName>style.visibility</p:attrName>
                                        </p:attrNameLst>
                                      </p:cBhvr>
                                      <p:to>
                                        <p:strVal val="visible"/>
                                      </p:to>
                                    </p:set>
                                    <p:animEffect transition="in" filter="blinds(horizontal)">
                                      <p:cBhvr>
                                        <p:cTn id="23" dur="500"/>
                                        <p:tgtEl>
                                          <p:spTgt spid="15">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5">
                                            <p:txEl>
                                              <p:pRg st="9" end="9"/>
                                            </p:txEl>
                                          </p:spTgt>
                                        </p:tgtEl>
                                        <p:attrNameLst>
                                          <p:attrName>style.visibility</p:attrName>
                                        </p:attrNameLst>
                                      </p:cBhvr>
                                      <p:to>
                                        <p:strVal val="visible"/>
                                      </p:to>
                                    </p:set>
                                    <p:animEffect transition="in" filter="blinds(horizontal)">
                                      <p:cBhvr>
                                        <p:cTn id="28" dur="500"/>
                                        <p:tgtEl>
                                          <p:spTgt spid="15">
                                            <p:txEl>
                                              <p:pRg st="9" end="9"/>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5">
                                            <p:txEl>
                                              <p:pRg st="10" end="10"/>
                                            </p:txEl>
                                          </p:spTgt>
                                        </p:tgtEl>
                                        <p:attrNameLst>
                                          <p:attrName>style.visibility</p:attrName>
                                        </p:attrNameLst>
                                      </p:cBhvr>
                                      <p:to>
                                        <p:strVal val="visible"/>
                                      </p:to>
                                    </p:set>
                                    <p:animEffect transition="in" filter="blinds(horizontal)">
                                      <p:cBhvr>
                                        <p:cTn id="33" dur="500"/>
                                        <p:tgtEl>
                                          <p:spTgt spid="15">
                                            <p:txEl>
                                              <p:pRg st="10" end="10"/>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15">
                                            <p:txEl>
                                              <p:pRg st="11" end="11"/>
                                            </p:txEl>
                                          </p:spTgt>
                                        </p:tgtEl>
                                        <p:attrNameLst>
                                          <p:attrName>style.visibility</p:attrName>
                                        </p:attrNameLst>
                                      </p:cBhvr>
                                      <p:to>
                                        <p:strVal val="visible"/>
                                      </p:to>
                                    </p:set>
                                    <p:animEffect transition="in" filter="blinds(horizontal)">
                                      <p:cBhvr>
                                        <p:cTn id="36" dur="500"/>
                                        <p:tgtEl>
                                          <p:spTgt spid="15">
                                            <p:txEl>
                                              <p:pRg st="11" end="11"/>
                                            </p:txEl>
                                          </p:spTgt>
                                        </p:tgtEl>
                                      </p:cBhvr>
                                    </p:animEffect>
                                  </p:childTnLst>
                                </p:cTn>
                              </p:par>
                            </p:childTnLst>
                          </p:cTn>
                        </p:par>
                        <p:par>
                          <p:cTn id="37" fill="hold">
                            <p:stCondLst>
                              <p:cond delay="500"/>
                            </p:stCondLst>
                            <p:childTnLst>
                              <p:par>
                                <p:cTn id="38" presetID="3" presetClass="entr" presetSubtype="10" fill="hold" nodeType="afterEffect">
                                  <p:stCondLst>
                                    <p:cond delay="0"/>
                                  </p:stCondLst>
                                  <p:childTnLst>
                                    <p:set>
                                      <p:cBhvr>
                                        <p:cTn id="39" dur="1" fill="hold">
                                          <p:stCondLst>
                                            <p:cond delay="0"/>
                                          </p:stCondLst>
                                        </p:cTn>
                                        <p:tgtEl>
                                          <p:spTgt spid="14">
                                            <p:txEl>
                                              <p:pRg st="0" end="0"/>
                                            </p:txEl>
                                          </p:spTgt>
                                        </p:tgtEl>
                                        <p:attrNameLst>
                                          <p:attrName>style.visibility</p:attrName>
                                        </p:attrNameLst>
                                      </p:cBhvr>
                                      <p:to>
                                        <p:strVal val="visible"/>
                                      </p:to>
                                    </p:set>
                                    <p:animEffect transition="in" filter="blinds(horizontal)">
                                      <p:cBhvr>
                                        <p:cTn id="40"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CD505A2F-0F2C-BB90-3C1B-16E4E681DA37}"/>
              </a:ext>
            </a:extLst>
          </p:cNvPr>
          <p:cNvSpPr>
            <a:spLocks noGrp="1" noChangeArrowheads="1"/>
          </p:cNvSpPr>
          <p:nvPr>
            <p:ph type="title"/>
          </p:nvPr>
        </p:nvSpPr>
        <p:spPr>
          <a:xfrm>
            <a:off x="461963" y="131763"/>
            <a:ext cx="8915400" cy="1008062"/>
          </a:xfrm>
        </p:spPr>
        <p:txBody>
          <a:bodyPr/>
          <a:lstStyle/>
          <a:p>
            <a:pPr eaLnBrk="1" hangingPunct="1"/>
            <a:r>
              <a:rPr lang="en-US" altLang="zh-CN" sz="3600" b="1">
                <a:solidFill>
                  <a:srgbClr val="C00000"/>
                </a:solidFill>
                <a:ea typeface="宋体" panose="02010600030101010101" pitchFamily="2" charset="-122"/>
              </a:rPr>
              <a:t>Outline </a:t>
            </a:r>
          </a:p>
        </p:txBody>
      </p:sp>
      <p:sp>
        <p:nvSpPr>
          <p:cNvPr id="8195" name="内容占位符 2">
            <a:extLst>
              <a:ext uri="{FF2B5EF4-FFF2-40B4-BE49-F238E27FC236}">
                <a16:creationId xmlns:a16="http://schemas.microsoft.com/office/drawing/2014/main" id="{1A61F27E-153C-FDF8-5278-267381D57C21}"/>
              </a:ext>
            </a:extLst>
          </p:cNvPr>
          <p:cNvSpPr>
            <a:spLocks noGrp="1" noChangeArrowheads="1"/>
          </p:cNvSpPr>
          <p:nvPr>
            <p:ph type="body" idx="1"/>
          </p:nvPr>
        </p:nvSpPr>
        <p:spPr>
          <a:xfrm>
            <a:off x="461963" y="1330325"/>
            <a:ext cx="8948737" cy="4862513"/>
          </a:xfrm>
        </p:spPr>
        <p:txBody>
          <a:bodyPr/>
          <a:lstStyle/>
          <a:p>
            <a:pPr eaLnBrk="1" hangingPunct="1">
              <a:lnSpc>
                <a:spcPct val="150000"/>
              </a:lnSpc>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Motivation</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Preliminaries</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Related Work</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Methods</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Experimental Evaluation</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Conclusions</a:t>
            </a:r>
          </a:p>
        </p:txBody>
      </p:sp>
    </p:spTree>
    <p:custDataLst>
      <p:tags r:id="rId1"/>
    </p:custData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622E1726-6966-0E10-2358-F808FDE5B161}"/>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200" kern="0" dirty="0">
                <a:solidFill>
                  <a:srgbClr val="C00000"/>
                </a:solidFill>
              </a:rPr>
              <a:t>Component 3: Beginning/Terminated Transitions</a:t>
            </a:r>
          </a:p>
        </p:txBody>
      </p:sp>
      <p:sp>
        <p:nvSpPr>
          <p:cNvPr id="15" name="Rectangle 2">
            <a:extLst>
              <a:ext uri="{FF2B5EF4-FFF2-40B4-BE49-F238E27FC236}">
                <a16:creationId xmlns:a16="http://schemas.microsoft.com/office/drawing/2014/main" id="{7C867F68-51CC-BA63-7B87-66C1AD09F7AE}"/>
              </a:ext>
            </a:extLst>
          </p:cNvPr>
          <p:cNvSpPr txBox="1">
            <a:spLocks noChangeArrowheads="1"/>
          </p:cNvSpPr>
          <p:nvPr/>
        </p:nvSpPr>
        <p:spPr bwMode="auto">
          <a:xfrm>
            <a:off x="474663" y="1150255"/>
            <a:ext cx="8915400" cy="2497396"/>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just" eaLnBrk="1" hangingPunct="1">
              <a:defRPr/>
            </a:pPr>
            <a:r>
              <a:rPr lang="en-US" altLang="zh-CN" sz="2400" dirty="0">
                <a:latin typeface="+mn-lt"/>
                <a:cs typeface="Times New Roman" panose="02020603050405020304" pitchFamily="18" charset="0"/>
              </a:rPr>
              <a:t>Start/end points</a:t>
            </a:r>
          </a:p>
          <a:p>
            <a:pPr lvl="1" algn="just" eaLnBrk="1" hangingPunct="1">
              <a:defRPr/>
            </a:pPr>
            <a:r>
              <a:rPr lang="en-US" altLang="zh-CN" sz="2000" b="0" dirty="0">
                <a:latin typeface="+mn-lt"/>
                <a:cs typeface="Times New Roman" panose="02020603050405020304" pitchFamily="18" charset="0"/>
              </a:rPr>
              <a:t>Reveal the important spatial semantic: pickups, home/work places, destinations</a:t>
            </a:r>
          </a:p>
          <a:p>
            <a:pPr lvl="1" algn="just" eaLnBrk="1" hangingPunct="1">
              <a:defRPr/>
            </a:pPr>
            <a:r>
              <a:rPr lang="en-US" altLang="zh-CN" sz="2000" b="0" dirty="0">
                <a:latin typeface="+mn-lt"/>
                <a:cs typeface="Times New Roman" panose="02020603050405020304" pitchFamily="18" charset="0"/>
              </a:rPr>
              <a:t>Add special </a:t>
            </a:r>
            <a:r>
              <a:rPr lang="en-US" altLang="zh-CN" sz="2000" b="0" i="1" dirty="0">
                <a:solidFill>
                  <a:srgbClr val="C00000"/>
                </a:solidFill>
                <a:latin typeface="+mn-lt"/>
                <a:cs typeface="Times New Roman" panose="02020603050405020304" pitchFamily="18" charset="0"/>
              </a:rPr>
              <a:t>virtual</a:t>
            </a:r>
            <a:r>
              <a:rPr lang="en-US" altLang="zh-CN" sz="2000" b="0" dirty="0">
                <a:latin typeface="+mn-lt"/>
                <a:cs typeface="Times New Roman" panose="02020603050405020304" pitchFamily="18" charset="0"/>
              </a:rPr>
              <a:t> start/end points for each trajectory, and using the same mobility model to perturb/aggregate</a:t>
            </a:r>
          </a:p>
          <a:p>
            <a:pPr lvl="1" algn="just" eaLnBrk="1" hangingPunct="1">
              <a:defRPr/>
            </a:pPr>
            <a:r>
              <a:rPr lang="en-US" altLang="zh-CN" sz="2000" b="0" dirty="0">
                <a:cs typeface="Times New Roman" panose="02020603050405020304" pitchFamily="18" charset="0"/>
              </a:rPr>
              <a:t>Aggregate with intra-trajectory transitions to form the aggregated mobility model</a:t>
            </a:r>
          </a:p>
          <a:p>
            <a:pPr lvl="1" algn="just" eaLnBrk="1" hangingPunct="1">
              <a:defRPr/>
            </a:pPr>
            <a:endParaRPr lang="en-US" altLang="zh-CN" sz="2000" b="0" dirty="0">
              <a:latin typeface="+mn-lt"/>
              <a:cs typeface="Times New Roman" panose="02020603050405020304" pitchFamily="18" charset="0"/>
            </a:endParaRPr>
          </a:p>
          <a:p>
            <a:pPr marL="0" indent="0" algn="just" eaLnBrk="1" hangingPunct="1">
              <a:buNone/>
              <a:defRPr/>
            </a:pPr>
            <a:endParaRPr lang="en-US" altLang="zh-CN" sz="2400" dirty="0">
              <a:latin typeface="+mn-lt"/>
              <a:cs typeface="Times New Roman" panose="02020603050405020304" pitchFamily="18" charset="0"/>
            </a:endParaRPr>
          </a:p>
          <a:p>
            <a:pPr marL="457200" lvl="1" indent="0" algn="just" eaLnBrk="1" hangingPunct="1">
              <a:buNone/>
              <a:defRPr/>
            </a:pPr>
            <a:endParaRPr lang="en-US" altLang="zh-CN" sz="2000" b="0" dirty="0">
              <a:latin typeface="+mn-lt"/>
              <a:cs typeface="Times New Roman" panose="02020603050405020304" pitchFamily="18" charset="0"/>
            </a:endParaRPr>
          </a:p>
          <a:p>
            <a:pPr lvl="1" algn="just" eaLnBrk="1" hangingPunct="1">
              <a:defRPr/>
            </a:pPr>
            <a:endParaRPr lang="en-US" altLang="zh-CN" sz="2000" b="0" dirty="0">
              <a:latin typeface="+mn-lt"/>
              <a:cs typeface="Times New Roman" panose="02020603050405020304" pitchFamily="18" charset="0"/>
            </a:endParaRPr>
          </a:p>
          <a:p>
            <a:pPr marL="457200" lvl="1" indent="0" algn="just" eaLnBrk="1" hangingPunct="1">
              <a:lnSpc>
                <a:spcPct val="150000"/>
              </a:lnSpc>
              <a:buNone/>
              <a:defRPr/>
            </a:pPr>
            <a:endParaRPr lang="zh-CN" altLang="zh-CN" sz="1800" dirty="0">
              <a:effectLst/>
              <a:latin typeface="Georgia" panose="02040502050405020303" pitchFamily="18" charset="0"/>
              <a:ea typeface="等线" panose="02010600030101010101" pitchFamily="2" charset="-122"/>
              <a:cs typeface="Times New Roman" panose="02020603050405020304" pitchFamily="18" charset="0"/>
            </a:endParaRPr>
          </a:p>
          <a:p>
            <a:pPr marL="457200" lvl="1" indent="0" algn="just" eaLnBrk="1" hangingPunct="1">
              <a:buNone/>
              <a:defRPr/>
            </a:pPr>
            <a:endParaRPr lang="en-US" altLang="zh-CN" sz="2000" b="0" dirty="0">
              <a:solidFill>
                <a:srgbClr val="0000CC"/>
              </a:solidFill>
              <a:latin typeface="+mn-lt"/>
              <a:cs typeface="Times New Roman" panose="02020603050405020304" pitchFamily="18" charset="0"/>
            </a:endParaRPr>
          </a:p>
          <a:p>
            <a:pPr algn="just" eaLnBrk="1" hangingPunct="1">
              <a:defRPr/>
            </a:pPr>
            <a:endParaRPr lang="en-US" altLang="zh-CN" sz="2400" b="0" dirty="0">
              <a:solidFill>
                <a:srgbClr val="0000CC"/>
              </a:solidFill>
              <a:latin typeface="+mn-lt"/>
              <a:cs typeface="Times New Roman" panose="02020603050405020304" pitchFamily="18" charset="0"/>
            </a:endParaRPr>
          </a:p>
        </p:txBody>
      </p:sp>
      <p:pic>
        <p:nvPicPr>
          <p:cNvPr id="16" name="图片 15">
            <a:extLst>
              <a:ext uri="{FF2B5EF4-FFF2-40B4-BE49-F238E27FC236}">
                <a16:creationId xmlns:a16="http://schemas.microsoft.com/office/drawing/2014/main" id="{DA56A4ED-FCFC-40AA-8A9C-115DB056E6A9}"/>
              </a:ext>
            </a:extLst>
          </p:cNvPr>
          <p:cNvPicPr>
            <a:picLocks noChangeAspect="1"/>
          </p:cNvPicPr>
          <p:nvPr/>
        </p:nvPicPr>
        <p:blipFill>
          <a:blip r:embed="rId3"/>
          <a:stretch>
            <a:fillRect/>
          </a:stretch>
        </p:blipFill>
        <p:spPr>
          <a:xfrm>
            <a:off x="7438844" y="4317706"/>
            <a:ext cx="1931789" cy="1414234"/>
          </a:xfrm>
          <a:prstGeom prst="rect">
            <a:avLst/>
          </a:prstGeom>
        </p:spPr>
      </p:pic>
      <p:pic>
        <p:nvPicPr>
          <p:cNvPr id="17" name="图片 16">
            <a:extLst>
              <a:ext uri="{FF2B5EF4-FFF2-40B4-BE49-F238E27FC236}">
                <a16:creationId xmlns:a16="http://schemas.microsoft.com/office/drawing/2014/main" id="{9AB2D99D-2F00-480C-87AE-91712E27FB59}"/>
              </a:ext>
            </a:extLst>
          </p:cNvPr>
          <p:cNvPicPr>
            <a:picLocks noChangeAspect="1"/>
          </p:cNvPicPr>
          <p:nvPr/>
        </p:nvPicPr>
        <p:blipFill>
          <a:blip r:embed="rId4"/>
          <a:stretch>
            <a:fillRect/>
          </a:stretch>
        </p:blipFill>
        <p:spPr>
          <a:xfrm>
            <a:off x="1222380" y="4175497"/>
            <a:ext cx="2103108" cy="1943247"/>
          </a:xfrm>
          <a:prstGeom prst="rect">
            <a:avLst/>
          </a:prstGeom>
        </p:spPr>
      </p:pic>
      <p:sp>
        <p:nvSpPr>
          <p:cNvPr id="18" name="Right Arrow 2">
            <a:extLst>
              <a:ext uri="{FF2B5EF4-FFF2-40B4-BE49-F238E27FC236}">
                <a16:creationId xmlns:a16="http://schemas.microsoft.com/office/drawing/2014/main" id="{CEDC7298-066F-43D1-B0E9-C2F7260AB2AB}"/>
              </a:ext>
            </a:extLst>
          </p:cNvPr>
          <p:cNvSpPr/>
          <p:nvPr/>
        </p:nvSpPr>
        <p:spPr>
          <a:xfrm>
            <a:off x="3707834" y="4510193"/>
            <a:ext cx="404108" cy="315324"/>
          </a:xfrm>
          <a:prstGeom prst="rightArrow">
            <a:avLst/>
          </a:prstGeom>
          <a:noFill/>
          <a:ln w="19050" cap="flat" cmpd="sng" algn="ctr">
            <a:solidFill>
              <a:srgbClr val="C00000"/>
            </a:solidFill>
            <a:prstDash val="solid"/>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Right Arrow 2">
            <a:extLst>
              <a:ext uri="{FF2B5EF4-FFF2-40B4-BE49-F238E27FC236}">
                <a16:creationId xmlns:a16="http://schemas.microsoft.com/office/drawing/2014/main" id="{A4657166-46E8-4903-9D32-1C355C0F1028}"/>
              </a:ext>
            </a:extLst>
          </p:cNvPr>
          <p:cNvSpPr/>
          <p:nvPr/>
        </p:nvSpPr>
        <p:spPr>
          <a:xfrm>
            <a:off x="3707835" y="5709306"/>
            <a:ext cx="404108" cy="315324"/>
          </a:xfrm>
          <a:prstGeom prst="rightArrow">
            <a:avLst/>
          </a:prstGeom>
          <a:noFill/>
          <a:ln w="19050" cap="flat" cmpd="sng" algn="ctr">
            <a:solidFill>
              <a:srgbClr val="C00000"/>
            </a:solidFill>
            <a:prstDash val="solid"/>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 name="图片 19">
            <a:extLst>
              <a:ext uri="{FF2B5EF4-FFF2-40B4-BE49-F238E27FC236}">
                <a16:creationId xmlns:a16="http://schemas.microsoft.com/office/drawing/2014/main" id="{AA239793-D70D-426C-AFD3-EE2632B9463E}"/>
              </a:ext>
            </a:extLst>
          </p:cNvPr>
          <p:cNvPicPr>
            <a:picLocks noChangeAspect="1"/>
          </p:cNvPicPr>
          <p:nvPr/>
        </p:nvPicPr>
        <p:blipFill>
          <a:blip r:embed="rId5"/>
          <a:stretch>
            <a:fillRect/>
          </a:stretch>
        </p:blipFill>
        <p:spPr>
          <a:xfrm>
            <a:off x="4461076" y="3979452"/>
            <a:ext cx="2383914" cy="1206234"/>
          </a:xfrm>
          <a:prstGeom prst="rect">
            <a:avLst/>
          </a:prstGeom>
        </p:spPr>
      </p:pic>
      <p:pic>
        <p:nvPicPr>
          <p:cNvPr id="21" name="图片 20">
            <a:extLst>
              <a:ext uri="{FF2B5EF4-FFF2-40B4-BE49-F238E27FC236}">
                <a16:creationId xmlns:a16="http://schemas.microsoft.com/office/drawing/2014/main" id="{F0AB76C2-707A-4BF0-99BC-16B3EB8070CE}"/>
              </a:ext>
            </a:extLst>
          </p:cNvPr>
          <p:cNvPicPr>
            <a:picLocks noChangeAspect="1"/>
          </p:cNvPicPr>
          <p:nvPr/>
        </p:nvPicPr>
        <p:blipFill>
          <a:blip r:embed="rId6"/>
          <a:stretch>
            <a:fillRect/>
          </a:stretch>
        </p:blipFill>
        <p:spPr>
          <a:xfrm>
            <a:off x="4461076" y="5388382"/>
            <a:ext cx="2383914" cy="957173"/>
          </a:xfrm>
          <a:prstGeom prst="rect">
            <a:avLst/>
          </a:prstGeom>
        </p:spPr>
      </p:pic>
      <p:sp>
        <p:nvSpPr>
          <p:cNvPr id="22" name="文本框 21">
            <a:extLst>
              <a:ext uri="{FF2B5EF4-FFF2-40B4-BE49-F238E27FC236}">
                <a16:creationId xmlns:a16="http://schemas.microsoft.com/office/drawing/2014/main" id="{FA7A0FAB-AD66-49DE-867F-EFA823CE10E1}"/>
              </a:ext>
            </a:extLst>
          </p:cNvPr>
          <p:cNvSpPr txBox="1">
            <a:spLocks noChangeArrowheads="1"/>
          </p:cNvSpPr>
          <p:nvPr/>
        </p:nvSpPr>
        <p:spPr bwMode="auto">
          <a:xfrm>
            <a:off x="3057088" y="4160447"/>
            <a:ext cx="1705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eaLnBrk="1" fontAlgn="auto" hangingPunct="1">
              <a:spcBef>
                <a:spcPts val="0"/>
              </a:spcBef>
              <a:spcAft>
                <a:spcPts val="0"/>
              </a:spcAft>
              <a:defRPr/>
            </a:pPr>
            <a:r>
              <a:rPr lang="en-US" altLang="zh-CN" sz="1400" b="0" dirty="0">
                <a:solidFill>
                  <a:srgbClr val="0533C7"/>
                </a:solidFill>
                <a:latin typeface="Times New Roman" panose="02020603050405020304" pitchFamily="18" charset="0"/>
                <a:ea typeface="黑体" panose="02010609060101010101" charset="-122"/>
                <a:cs typeface="Times New Roman" panose="02020603050405020304" pitchFamily="18" charset="0"/>
              </a:rPr>
              <a:t>OUE Protocol</a:t>
            </a:r>
            <a:endParaRPr kumimoji="0" lang="zh-CN" altLang="en-US"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35" name="文本框 34">
            <a:extLst>
              <a:ext uri="{FF2B5EF4-FFF2-40B4-BE49-F238E27FC236}">
                <a16:creationId xmlns:a16="http://schemas.microsoft.com/office/drawing/2014/main" id="{A01EBA5C-0C5D-45CA-9D88-2A88EB503C6A}"/>
              </a:ext>
            </a:extLst>
          </p:cNvPr>
          <p:cNvSpPr txBox="1">
            <a:spLocks noChangeArrowheads="1"/>
          </p:cNvSpPr>
          <p:nvPr/>
        </p:nvSpPr>
        <p:spPr bwMode="auto">
          <a:xfrm>
            <a:off x="3057088" y="5348939"/>
            <a:ext cx="1705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eaLnBrk="1" fontAlgn="auto" hangingPunct="1">
              <a:spcBef>
                <a:spcPts val="0"/>
              </a:spcBef>
              <a:spcAft>
                <a:spcPts val="0"/>
              </a:spcAft>
              <a:defRPr/>
            </a:pPr>
            <a:r>
              <a:rPr kumimoji="0" lang="en-US" altLang="zh-CN"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OUE </a:t>
            </a:r>
            <a:r>
              <a:rPr lang="en-US" altLang="zh-CN" sz="1400" b="0" dirty="0">
                <a:solidFill>
                  <a:srgbClr val="0533C7"/>
                </a:solidFill>
                <a:latin typeface="Times New Roman" panose="02020603050405020304" pitchFamily="18" charset="0"/>
                <a:ea typeface="黑体" panose="02010609060101010101" charset="-122"/>
                <a:cs typeface="Times New Roman" panose="02020603050405020304" pitchFamily="18" charset="0"/>
              </a:rPr>
              <a:t>Protocol</a:t>
            </a:r>
            <a:endParaRPr kumimoji="0" lang="zh-CN" altLang="en-US"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36" name="文本框 35">
            <a:extLst>
              <a:ext uri="{FF2B5EF4-FFF2-40B4-BE49-F238E27FC236}">
                <a16:creationId xmlns:a16="http://schemas.microsoft.com/office/drawing/2014/main" id="{77A53F9F-754B-493A-889A-828F23CA374E}"/>
              </a:ext>
            </a:extLst>
          </p:cNvPr>
          <p:cNvSpPr txBox="1">
            <a:spLocks noChangeArrowheads="1"/>
          </p:cNvSpPr>
          <p:nvPr/>
        </p:nvSpPr>
        <p:spPr bwMode="auto">
          <a:xfrm>
            <a:off x="6366039" y="4799392"/>
            <a:ext cx="1705600" cy="349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Estimation</a:t>
            </a:r>
            <a:endParaRPr kumimoji="0" lang="zh-CN" altLang="en-US"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37" name="Right Arrow 2">
            <a:extLst>
              <a:ext uri="{FF2B5EF4-FFF2-40B4-BE49-F238E27FC236}">
                <a16:creationId xmlns:a16="http://schemas.microsoft.com/office/drawing/2014/main" id="{E45734D2-93CD-4A02-9C42-7B63E0264BAD}"/>
              </a:ext>
            </a:extLst>
          </p:cNvPr>
          <p:cNvSpPr/>
          <p:nvPr/>
        </p:nvSpPr>
        <p:spPr>
          <a:xfrm>
            <a:off x="6961703" y="5070163"/>
            <a:ext cx="404108" cy="315324"/>
          </a:xfrm>
          <a:prstGeom prst="rightArrow">
            <a:avLst/>
          </a:prstGeom>
          <a:noFill/>
          <a:ln w="19050" cap="flat" cmpd="sng" algn="ctr">
            <a:solidFill>
              <a:srgbClr val="C00000"/>
            </a:solidFill>
            <a:prstDash val="solid"/>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文本框 37">
            <a:extLst>
              <a:ext uri="{FF2B5EF4-FFF2-40B4-BE49-F238E27FC236}">
                <a16:creationId xmlns:a16="http://schemas.microsoft.com/office/drawing/2014/main" id="{8E4321D1-C722-4902-8301-09D7CD193497}"/>
              </a:ext>
            </a:extLst>
          </p:cNvPr>
          <p:cNvSpPr txBox="1">
            <a:spLocks noChangeArrowheads="1"/>
          </p:cNvSpPr>
          <p:nvPr/>
        </p:nvSpPr>
        <p:spPr bwMode="auto">
          <a:xfrm>
            <a:off x="7531850" y="5534433"/>
            <a:ext cx="1705600" cy="349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rgbClr val="0533C7"/>
                </a:solidFill>
                <a:latin typeface="Times New Roman" panose="02020603050405020304" pitchFamily="18" charset="0"/>
                <a:ea typeface="黑体" panose="02010609060101010101" charset="-122"/>
                <a:cs typeface="Times New Roman" panose="02020603050405020304" pitchFamily="18" charset="0"/>
              </a:rPr>
              <a:t>Trajectory Mobility</a:t>
            </a:r>
            <a:endParaRPr kumimoji="0" lang="zh-CN" altLang="en-US"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39" name="矩形: 圆角 334">
            <a:extLst>
              <a:ext uri="{FF2B5EF4-FFF2-40B4-BE49-F238E27FC236}">
                <a16:creationId xmlns:a16="http://schemas.microsoft.com/office/drawing/2014/main" id="{93DB50C9-FC82-4B73-899E-32FA1293F5E0}"/>
              </a:ext>
            </a:extLst>
          </p:cNvPr>
          <p:cNvSpPr/>
          <p:nvPr/>
        </p:nvSpPr>
        <p:spPr>
          <a:xfrm>
            <a:off x="1041169" y="3929439"/>
            <a:ext cx="8329463" cy="2430572"/>
          </a:xfrm>
          <a:prstGeom prst="roundRect">
            <a:avLst>
              <a:gd name="adj" fmla="val 5081"/>
            </a:avLst>
          </a:prstGeom>
          <a:noFill/>
          <a:ln w="19050">
            <a:solidFill>
              <a:srgbClr val="C00000"/>
            </a:solidFill>
          </a:ln>
          <a:effectLst/>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cxnSp>
        <p:nvCxnSpPr>
          <p:cNvPr id="4" name="Straight Arrow Connector 3">
            <a:extLst>
              <a:ext uri="{FF2B5EF4-FFF2-40B4-BE49-F238E27FC236}">
                <a16:creationId xmlns:a16="http://schemas.microsoft.com/office/drawing/2014/main" id="{FD6005A0-F382-6F93-8895-9F9F9C170CB7}"/>
              </a:ext>
            </a:extLst>
          </p:cNvPr>
          <p:cNvCxnSpPr>
            <a:cxnSpLocks/>
            <a:endCxn id="7" idx="0"/>
          </p:cNvCxnSpPr>
          <p:nvPr/>
        </p:nvCxnSpPr>
        <p:spPr bwMode="auto">
          <a:xfrm flipH="1">
            <a:off x="675826" y="4278837"/>
            <a:ext cx="488117" cy="48585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FA4518DC-3E10-4564-D434-A253B316B4FE}"/>
              </a:ext>
            </a:extLst>
          </p:cNvPr>
          <p:cNvCxnSpPr>
            <a:cxnSpLocks/>
          </p:cNvCxnSpPr>
          <p:nvPr/>
        </p:nvCxnSpPr>
        <p:spPr bwMode="auto">
          <a:xfrm flipH="1" flipV="1">
            <a:off x="733534" y="5443432"/>
            <a:ext cx="733534" cy="156513"/>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6869CFA3-AF8B-E836-6C66-B73FA3AD9714}"/>
              </a:ext>
            </a:extLst>
          </p:cNvPr>
          <p:cNvSpPr txBox="1"/>
          <p:nvPr/>
        </p:nvSpPr>
        <p:spPr>
          <a:xfrm>
            <a:off x="0" y="4764692"/>
            <a:ext cx="1351652" cy="646331"/>
          </a:xfrm>
          <a:prstGeom prst="rect">
            <a:avLst/>
          </a:prstGeom>
          <a:noFill/>
        </p:spPr>
        <p:txBody>
          <a:bodyPr wrap="none" rtlCol="0">
            <a:spAutoFit/>
          </a:bodyPr>
          <a:lstStyle/>
          <a:p>
            <a:r>
              <a:rPr lang="en-CN" b="0" dirty="0"/>
              <a:t>Virtual </a:t>
            </a:r>
          </a:p>
          <a:p>
            <a:r>
              <a:rPr lang="en-CN" b="0" dirty="0"/>
              <a:t>Start points</a:t>
            </a:r>
          </a:p>
        </p:txBody>
      </p:sp>
      <p:sp>
        <p:nvSpPr>
          <p:cNvPr id="13" name="TextBox 12">
            <a:extLst>
              <a:ext uri="{FF2B5EF4-FFF2-40B4-BE49-F238E27FC236}">
                <a16:creationId xmlns:a16="http://schemas.microsoft.com/office/drawing/2014/main" id="{EA3058CA-F5B1-9518-105C-8DC1D186ABE3}"/>
              </a:ext>
            </a:extLst>
          </p:cNvPr>
          <p:cNvSpPr txBox="1"/>
          <p:nvPr/>
        </p:nvSpPr>
        <p:spPr>
          <a:xfrm>
            <a:off x="3325488" y="4810899"/>
            <a:ext cx="1297854" cy="646331"/>
          </a:xfrm>
          <a:prstGeom prst="rect">
            <a:avLst/>
          </a:prstGeom>
          <a:noFill/>
        </p:spPr>
        <p:txBody>
          <a:bodyPr wrap="square">
            <a:spAutoFit/>
          </a:bodyPr>
          <a:lstStyle/>
          <a:p>
            <a:r>
              <a:rPr lang="en-CN" b="0" dirty="0"/>
              <a:t>Virtual </a:t>
            </a:r>
          </a:p>
          <a:p>
            <a:r>
              <a:rPr lang="en-CN" b="0" dirty="0"/>
              <a:t>end points</a:t>
            </a:r>
          </a:p>
        </p:txBody>
      </p:sp>
      <p:cxnSp>
        <p:nvCxnSpPr>
          <p:cNvPr id="14" name="Straight Arrow Connector 13">
            <a:extLst>
              <a:ext uri="{FF2B5EF4-FFF2-40B4-BE49-F238E27FC236}">
                <a16:creationId xmlns:a16="http://schemas.microsoft.com/office/drawing/2014/main" id="{93AABCE2-7A8F-A965-212A-7EC29EB2E125}"/>
              </a:ext>
            </a:extLst>
          </p:cNvPr>
          <p:cNvCxnSpPr>
            <a:cxnSpLocks/>
          </p:cNvCxnSpPr>
          <p:nvPr/>
        </p:nvCxnSpPr>
        <p:spPr bwMode="auto">
          <a:xfrm>
            <a:off x="3288971" y="4735202"/>
            <a:ext cx="213333" cy="1296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F98D3212-895D-7AFA-E312-32812D913A8B}"/>
              </a:ext>
            </a:extLst>
          </p:cNvPr>
          <p:cNvCxnSpPr>
            <a:cxnSpLocks/>
          </p:cNvCxnSpPr>
          <p:nvPr/>
        </p:nvCxnSpPr>
        <p:spPr bwMode="auto">
          <a:xfrm flipV="1">
            <a:off x="3094349" y="5147120"/>
            <a:ext cx="346555" cy="737059"/>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232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blinds(horizontal)">
                                      <p:cBhvr>
                                        <p:cTn id="7" dur="500"/>
                                        <p:tgtEl>
                                          <p:spTgt spid="15">
                                            <p:txEl>
                                              <p:pRg st="2" end="2"/>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animEffect transition="in" filter="blinds(horizontal)">
                                      <p:cBhvr>
                                        <p:cTn id="11" dur="500"/>
                                        <p:tgtEl>
                                          <p:spTgt spid="15">
                                            <p:txEl>
                                              <p:pRg st="3" end="3"/>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blinds(horizontal)">
                                      <p:cBhvr>
                                        <p:cTn id="15" dur="500"/>
                                        <p:tgtEl>
                                          <p:spTgt spid="39"/>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linds(horizontal)">
                                      <p:cBhvr>
                                        <p:cTn id="19" dur="500"/>
                                        <p:tgtEl>
                                          <p:spTgt spid="17"/>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linds(horizontal)">
                                      <p:cBhvr>
                                        <p:cTn id="31" dur="500"/>
                                        <p:tgtEl>
                                          <p:spTgt spid="6"/>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childTnLst>
                          </p:cTn>
                        </p:par>
                        <p:par>
                          <p:cTn id="36" fill="hold">
                            <p:stCondLst>
                              <p:cond delay="4000"/>
                            </p:stCondLst>
                            <p:childTnLst>
                              <p:par>
                                <p:cTn id="37" presetID="3" presetClass="entr" presetSubtype="1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linds(horizontal)">
                                      <p:cBhvr>
                                        <p:cTn id="39" dur="500"/>
                                        <p:tgtEl>
                                          <p:spTgt spid="13"/>
                                        </p:tgtEl>
                                      </p:cBhvr>
                                    </p:animEffect>
                                  </p:childTnLst>
                                </p:cTn>
                              </p:par>
                            </p:childTnLst>
                          </p:cTn>
                        </p:par>
                        <p:par>
                          <p:cTn id="40" fill="hold">
                            <p:stCondLst>
                              <p:cond delay="4500"/>
                            </p:stCondLst>
                            <p:childTnLst>
                              <p:par>
                                <p:cTn id="41" presetID="3" presetClass="entr" presetSubtype="10"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linds(horizontal)">
                                      <p:cBhvr>
                                        <p:cTn id="43" dur="500"/>
                                        <p:tgtEl>
                                          <p:spTgt spid="24"/>
                                        </p:tgtEl>
                                      </p:cBhvr>
                                    </p:animEffect>
                                  </p:childTnLst>
                                </p:cTn>
                              </p:par>
                            </p:childTnLst>
                          </p:cTn>
                        </p:par>
                        <p:par>
                          <p:cTn id="44" fill="hold">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childTnLst>
                          </p:cTn>
                        </p:par>
                        <p:par>
                          <p:cTn id="48" fill="hold">
                            <p:stCondLst>
                              <p:cond delay="5500"/>
                            </p:stCondLst>
                            <p:childTnLst>
                              <p:par>
                                <p:cTn id="49" presetID="3" presetClass="entr" presetSubtype="1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blinds(horizontal)">
                                      <p:cBhvr>
                                        <p:cTn id="51" dur="500"/>
                                        <p:tgtEl>
                                          <p:spTgt spid="22"/>
                                        </p:tgtEl>
                                      </p:cBhvr>
                                    </p:animEffect>
                                  </p:childTnLst>
                                </p:cTn>
                              </p:par>
                            </p:childTnLst>
                          </p:cTn>
                        </p:par>
                        <p:par>
                          <p:cTn id="52" fill="hold">
                            <p:stCondLst>
                              <p:cond delay="6000"/>
                            </p:stCondLst>
                            <p:childTnLst>
                              <p:par>
                                <p:cTn id="53" presetID="3" presetClass="entr" presetSubtype="1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linds(horizontal)">
                                      <p:cBhvr>
                                        <p:cTn id="55" dur="500"/>
                                        <p:tgtEl>
                                          <p:spTgt spid="20"/>
                                        </p:tgtEl>
                                      </p:cBhvr>
                                    </p:animEffect>
                                  </p:childTnLst>
                                </p:cTn>
                              </p:par>
                            </p:childTnLst>
                          </p:cTn>
                        </p:par>
                        <p:par>
                          <p:cTn id="56" fill="hold">
                            <p:stCondLst>
                              <p:cond delay="6500"/>
                            </p:stCondLst>
                            <p:childTnLst>
                              <p:par>
                                <p:cTn id="57" presetID="3" presetClass="entr" presetSubtype="10"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blinds(horizontal)">
                                      <p:cBhvr>
                                        <p:cTn id="59" dur="500"/>
                                        <p:tgtEl>
                                          <p:spTgt spid="35"/>
                                        </p:tgtEl>
                                      </p:cBhvr>
                                    </p:animEffect>
                                  </p:childTnLst>
                                </p:cTn>
                              </p:par>
                            </p:childTnLst>
                          </p:cTn>
                        </p:par>
                        <p:par>
                          <p:cTn id="60" fill="hold">
                            <p:stCondLst>
                              <p:cond delay="7000"/>
                            </p:stCondLst>
                            <p:childTnLst>
                              <p:par>
                                <p:cTn id="61" presetID="3" presetClass="entr" presetSubtype="10"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blinds(horizontal)">
                                      <p:cBhvr>
                                        <p:cTn id="63" dur="500"/>
                                        <p:tgtEl>
                                          <p:spTgt spid="19"/>
                                        </p:tgtEl>
                                      </p:cBhvr>
                                    </p:animEffect>
                                  </p:childTnLst>
                                </p:cTn>
                              </p:par>
                            </p:childTnLst>
                          </p:cTn>
                        </p:par>
                        <p:par>
                          <p:cTn id="64" fill="hold">
                            <p:stCondLst>
                              <p:cond delay="7500"/>
                            </p:stCondLst>
                            <p:childTnLst>
                              <p:par>
                                <p:cTn id="65" presetID="3" presetClass="entr" presetSubtype="10" fill="hold"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blinds(horizontal)">
                                      <p:cBhvr>
                                        <p:cTn id="67" dur="500"/>
                                        <p:tgtEl>
                                          <p:spTgt spid="21"/>
                                        </p:tgtEl>
                                      </p:cBhvr>
                                    </p:animEffect>
                                  </p:childTnLst>
                                </p:cTn>
                              </p:par>
                            </p:childTnLst>
                          </p:cTn>
                        </p:par>
                        <p:par>
                          <p:cTn id="68" fill="hold">
                            <p:stCondLst>
                              <p:cond delay="8000"/>
                            </p:stCondLst>
                            <p:childTnLst>
                              <p:par>
                                <p:cTn id="69" presetID="3" presetClass="entr" presetSubtype="10" fill="hold" grpId="0"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blinds(horizontal)">
                                      <p:cBhvr>
                                        <p:cTn id="71" dur="500"/>
                                        <p:tgtEl>
                                          <p:spTgt spid="36"/>
                                        </p:tgtEl>
                                      </p:cBhvr>
                                    </p:animEffect>
                                  </p:childTnLst>
                                </p:cTn>
                              </p:par>
                            </p:childTnLst>
                          </p:cTn>
                        </p:par>
                        <p:par>
                          <p:cTn id="72" fill="hold">
                            <p:stCondLst>
                              <p:cond delay="8500"/>
                            </p:stCondLst>
                            <p:childTnLst>
                              <p:par>
                                <p:cTn id="73" presetID="3" presetClass="entr" presetSubtype="10" fill="hold" grpId="0" nodeType="after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blinds(horizontal)">
                                      <p:cBhvr>
                                        <p:cTn id="75" dur="500"/>
                                        <p:tgtEl>
                                          <p:spTgt spid="37"/>
                                        </p:tgtEl>
                                      </p:cBhvr>
                                    </p:animEffect>
                                  </p:childTnLst>
                                </p:cTn>
                              </p:par>
                            </p:childTnLst>
                          </p:cTn>
                        </p:par>
                        <p:par>
                          <p:cTn id="76" fill="hold">
                            <p:stCondLst>
                              <p:cond delay="9000"/>
                            </p:stCondLst>
                            <p:childTnLst>
                              <p:par>
                                <p:cTn id="77" presetID="3" presetClass="entr" presetSubtype="10" fill="hold" grpId="0"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blinds(horizontal)">
                                      <p:cBhvr>
                                        <p:cTn id="79" dur="500"/>
                                        <p:tgtEl>
                                          <p:spTgt spid="38"/>
                                        </p:tgtEl>
                                      </p:cBhvr>
                                    </p:animEffect>
                                  </p:childTnLst>
                                </p:cTn>
                              </p:par>
                            </p:childTnLst>
                          </p:cTn>
                        </p:par>
                        <p:par>
                          <p:cTn id="80" fill="hold">
                            <p:stCondLst>
                              <p:cond delay="9500"/>
                            </p:stCondLst>
                            <p:childTnLst>
                              <p:par>
                                <p:cTn id="81" presetID="3" presetClass="entr" presetSubtype="10" fill="hold" nodeType="after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blinds(horizontal)">
                                      <p:cBhvr>
                                        <p:cTn id="8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2" grpId="0"/>
      <p:bldP spid="35" grpId="0"/>
      <p:bldP spid="36" grpId="0"/>
      <p:bldP spid="37" grpId="0" animBg="1"/>
      <p:bldP spid="38" grpId="0"/>
      <p:bldP spid="39" grpId="0" animBg="1"/>
      <p:bldP spid="7"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5">
            <a:extLst>
              <a:ext uri="{FF2B5EF4-FFF2-40B4-BE49-F238E27FC236}">
                <a16:creationId xmlns:a16="http://schemas.microsoft.com/office/drawing/2014/main" id="{1EA41950-1306-994F-98BB-73C12CB3E4AA}"/>
              </a:ext>
            </a:extLst>
          </p:cNvPr>
          <p:cNvPicPr>
            <a:picLocks noChangeAspect="1"/>
          </p:cNvPicPr>
          <p:nvPr/>
        </p:nvPicPr>
        <p:blipFill>
          <a:blip r:embed="rId3"/>
          <a:stretch>
            <a:fillRect/>
          </a:stretch>
        </p:blipFill>
        <p:spPr>
          <a:xfrm>
            <a:off x="5846129" y="4041203"/>
            <a:ext cx="1232214" cy="902086"/>
          </a:xfrm>
          <a:prstGeom prst="rect">
            <a:avLst/>
          </a:prstGeom>
        </p:spPr>
      </p:pic>
      <p:sp>
        <p:nvSpPr>
          <p:cNvPr id="10" name="Rectangle 2">
            <a:extLst>
              <a:ext uri="{FF2B5EF4-FFF2-40B4-BE49-F238E27FC236}">
                <a16:creationId xmlns:a16="http://schemas.microsoft.com/office/drawing/2014/main" id="{622E1726-6966-0E10-2358-F808FDE5B161}"/>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Trajectory Synthesis</a:t>
            </a:r>
          </a:p>
        </p:txBody>
      </p:sp>
      <mc:AlternateContent xmlns:mc="http://schemas.openxmlformats.org/markup-compatibility/2006" xmlns:a14="http://schemas.microsoft.com/office/drawing/2010/main">
        <mc:Choice Requires="a14">
          <p:sp>
            <p:nvSpPr>
              <p:cNvPr id="15" name="Rectangle 2">
                <a:extLst>
                  <a:ext uri="{FF2B5EF4-FFF2-40B4-BE49-F238E27FC236}">
                    <a16:creationId xmlns:a16="http://schemas.microsoft.com/office/drawing/2014/main" id="{7C867F68-51CC-BA63-7B87-66C1AD09F7AE}"/>
                  </a:ext>
                </a:extLst>
              </p:cNvPr>
              <p:cNvSpPr txBox="1">
                <a:spLocks noChangeArrowheads="1"/>
              </p:cNvSpPr>
              <p:nvPr/>
            </p:nvSpPr>
            <p:spPr bwMode="auto">
              <a:xfrm>
                <a:off x="474663" y="1205435"/>
                <a:ext cx="8787578" cy="1945087"/>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just" eaLnBrk="1" hangingPunct="1">
                  <a:defRPr/>
                </a:pPr>
                <a:r>
                  <a:rPr lang="en-US" altLang="zh-CN" sz="2400" dirty="0">
                    <a:cs typeface="Times New Roman" panose="02020603050405020304" pitchFamily="18" charset="0"/>
                  </a:rPr>
                  <a:t>Synthesis in a generative process</a:t>
                </a:r>
              </a:p>
              <a:p>
                <a:pPr lvl="1" algn="just" eaLnBrk="1" hangingPunct="1">
                  <a:defRPr/>
                </a:pPr>
                <a:r>
                  <a:rPr lang="en-US" altLang="zh-CN" sz="2000" b="0" dirty="0">
                    <a:cs typeface="Times New Roman" panose="02020603050405020304" pitchFamily="18" charset="0"/>
                  </a:rPr>
                  <a:t>Select a </a:t>
                </a:r>
                <a:r>
                  <a:rPr lang="en-US" altLang="zh-CN" sz="2000" b="0" dirty="0">
                    <a:solidFill>
                      <a:srgbClr val="C00000"/>
                    </a:solidFill>
                    <a:cs typeface="Times New Roman" panose="02020603050405020304" pitchFamily="18" charset="0"/>
                  </a:rPr>
                  <a:t>length</a:t>
                </a:r>
                <a:r>
                  <a:rPr lang="en-US" altLang="zh-CN" sz="2000" b="0" dirty="0">
                    <a:cs typeface="Times New Roman" panose="02020603050405020304" pitchFamily="18" charset="0"/>
                  </a:rPr>
                  <a:t> </a:t>
                </a:r>
                <a14:m>
                  <m:oMath xmlns:m="http://schemas.openxmlformats.org/officeDocument/2006/math">
                    <m:r>
                      <a:rPr lang="en-US" altLang="zh-CN" sz="2000" b="0" i="1" dirty="0">
                        <a:latin typeface="Cambria Math" panose="02040503050406030204" pitchFamily="18" charset="0"/>
                        <a:cs typeface="Times New Roman" panose="02020603050405020304" pitchFamily="18" charset="0"/>
                      </a:rPr>
                      <m:t>𝐿</m:t>
                    </m:r>
                    <m:r>
                      <a:rPr lang="en-US" altLang="zh-CN" sz="2000" b="0" i="1" dirty="0">
                        <a:latin typeface="Cambria Math" panose="02040503050406030204" pitchFamily="18" charset="0"/>
                        <a:cs typeface="Times New Roman" panose="02020603050405020304" pitchFamily="18" charset="0"/>
                      </a:rPr>
                      <m:t> </m:t>
                    </m:r>
                  </m:oMath>
                </a14:m>
                <a:r>
                  <a:rPr lang="en-US" altLang="zh-CN" sz="2000" b="0" dirty="0">
                    <a:cs typeface="Times New Roman" panose="02020603050405020304" pitchFamily="18" charset="0"/>
                  </a:rPr>
                  <a:t>for target trajectory</a:t>
                </a:r>
              </a:p>
              <a:p>
                <a:pPr lvl="1" algn="just" eaLnBrk="1" hangingPunct="1">
                  <a:defRPr/>
                </a:pPr>
                <a:r>
                  <a:rPr lang="en-US" altLang="zh-CN" sz="2000" b="0" dirty="0">
                    <a:cs typeface="Times New Roman" panose="02020603050405020304" pitchFamily="18" charset="0"/>
                  </a:rPr>
                  <a:t>Sample a </a:t>
                </a:r>
                <a:r>
                  <a:rPr lang="en-US" altLang="zh-CN" sz="2000" b="0" dirty="0">
                    <a:solidFill>
                      <a:srgbClr val="C00000"/>
                    </a:solidFill>
                    <a:cs typeface="Times New Roman" panose="02020603050405020304" pitchFamily="18" charset="0"/>
                  </a:rPr>
                  <a:t>start point </a:t>
                </a:r>
                <a:r>
                  <a:rPr lang="en-US" altLang="zh-CN" sz="2000" b="0" dirty="0">
                    <a:cs typeface="Times New Roman" panose="02020603050405020304" pitchFamily="18" charset="0"/>
                  </a:rPr>
                  <a:t>from virtual start transitions</a:t>
                </a:r>
              </a:p>
              <a:p>
                <a:pPr lvl="1" algn="just" eaLnBrk="1" hangingPunct="1">
                  <a:defRPr/>
                </a:pPr>
                <a:r>
                  <a:rPr lang="en-US" altLang="zh-CN" sz="2000" b="0" dirty="0">
                    <a:solidFill>
                      <a:srgbClr val="C00000"/>
                    </a:solidFill>
                    <a:cs typeface="Times New Roman" panose="02020603050405020304" pitchFamily="18" charset="0"/>
                  </a:rPr>
                  <a:t>Iteratively</a:t>
                </a:r>
                <a:r>
                  <a:rPr lang="en-US" altLang="zh-CN" sz="2000" b="0" dirty="0">
                    <a:cs typeface="Times New Roman" panose="02020603050405020304" pitchFamily="18" charset="0"/>
                  </a:rPr>
                  <a:t> sample the next point from the aggregated mobility model, termination when reach the target length </a:t>
                </a:r>
                <a14:m>
                  <m:oMath xmlns:m="http://schemas.openxmlformats.org/officeDocument/2006/math">
                    <m:r>
                      <a:rPr lang="en-US" altLang="zh-CN" sz="2000" b="0" i="1" dirty="0">
                        <a:latin typeface="Cambria Math" panose="02040503050406030204" pitchFamily="18" charset="0"/>
                        <a:cs typeface="Times New Roman" panose="02020603050405020304" pitchFamily="18" charset="0"/>
                      </a:rPr>
                      <m:t>𝐿</m:t>
                    </m:r>
                    <m:r>
                      <a:rPr lang="en-US" altLang="zh-CN" sz="2000" b="0" i="1" dirty="0">
                        <a:latin typeface="Cambria Math" panose="02040503050406030204" pitchFamily="18" charset="0"/>
                        <a:cs typeface="Times New Roman" panose="02020603050405020304" pitchFamily="18" charset="0"/>
                      </a:rPr>
                      <m:t> </m:t>
                    </m:r>
                  </m:oMath>
                </a14:m>
                <a:r>
                  <a:rPr lang="en-US" altLang="zh-CN" sz="2000" b="0" dirty="0">
                    <a:cs typeface="Times New Roman" panose="02020603050405020304" pitchFamily="18" charset="0"/>
                  </a:rPr>
                  <a:t>or virtual end point</a:t>
                </a:r>
              </a:p>
              <a:p>
                <a:pPr marL="0" indent="0" algn="just" eaLnBrk="1" hangingPunct="1">
                  <a:buNone/>
                  <a:defRPr/>
                </a:pPr>
                <a:endParaRPr lang="en-US" altLang="zh-CN" sz="2000" b="0" dirty="0">
                  <a:latin typeface="+mn-lt"/>
                  <a:cs typeface="Times New Roman" panose="02020603050405020304" pitchFamily="18" charset="0"/>
                </a:endParaRPr>
              </a:p>
              <a:p>
                <a:pPr algn="just" eaLnBrk="1" hangingPunct="1">
                  <a:defRPr/>
                </a:pPr>
                <a:endParaRPr lang="en-US" altLang="zh-CN" sz="2000" b="0" dirty="0">
                  <a:solidFill>
                    <a:srgbClr val="0000CC"/>
                  </a:solidFill>
                  <a:latin typeface="+mn-lt"/>
                  <a:cs typeface="Times New Roman" panose="02020603050405020304" pitchFamily="18" charset="0"/>
                </a:endParaRPr>
              </a:p>
            </p:txBody>
          </p:sp>
        </mc:Choice>
        <mc:Fallback xmlns="">
          <p:sp>
            <p:nvSpPr>
              <p:cNvPr id="15" name="Rectangle 2">
                <a:extLst>
                  <a:ext uri="{FF2B5EF4-FFF2-40B4-BE49-F238E27FC236}">
                    <a16:creationId xmlns:a16="http://schemas.microsoft.com/office/drawing/2014/main" id="{7C867F68-51CC-BA63-7B87-66C1AD09F7AE}"/>
                  </a:ext>
                </a:extLst>
              </p:cNvPr>
              <p:cNvSpPr txBox="1">
                <a:spLocks noRot="1" noChangeAspect="1" noMove="1" noResize="1" noEditPoints="1" noAdjustHandles="1" noChangeArrowheads="1" noChangeShapeType="1" noTextEdit="1"/>
              </p:cNvSpPr>
              <p:nvPr/>
            </p:nvSpPr>
            <p:spPr bwMode="auto">
              <a:xfrm>
                <a:off x="474663" y="1205435"/>
                <a:ext cx="8787578" cy="1945087"/>
              </a:xfrm>
              <a:prstGeom prst="rect">
                <a:avLst/>
              </a:prstGeom>
              <a:blipFill>
                <a:blip r:embed="rId4"/>
                <a:stretch>
                  <a:fillRect l="-722" t="-2597" r="-722" b="-1299"/>
                </a:stretch>
              </a:blipFill>
              <a:ln>
                <a:noFill/>
              </a:ln>
            </p:spPr>
            <p:txBody>
              <a:bodyPr/>
              <a:lstStyle/>
              <a:p>
                <a:r>
                  <a:rPr lang="en-CN">
                    <a:noFill/>
                  </a:rPr>
                  <a:t> </a:t>
                </a:r>
              </a:p>
            </p:txBody>
          </p:sp>
        </mc:Fallback>
      </mc:AlternateContent>
      <p:pic>
        <p:nvPicPr>
          <p:cNvPr id="6" name="图片 8">
            <a:extLst>
              <a:ext uri="{FF2B5EF4-FFF2-40B4-BE49-F238E27FC236}">
                <a16:creationId xmlns:a16="http://schemas.microsoft.com/office/drawing/2014/main" id="{52BF8CC4-6CB3-8800-2088-B3F74ED08820}"/>
              </a:ext>
            </a:extLst>
          </p:cNvPr>
          <p:cNvPicPr>
            <a:picLocks noChangeAspect="1"/>
          </p:cNvPicPr>
          <p:nvPr/>
        </p:nvPicPr>
        <p:blipFill>
          <a:blip r:embed="rId5"/>
          <a:stretch>
            <a:fillRect/>
          </a:stretch>
        </p:blipFill>
        <p:spPr>
          <a:xfrm>
            <a:off x="1117872" y="3276457"/>
            <a:ext cx="1850613" cy="1153703"/>
          </a:xfrm>
          <a:prstGeom prst="rect">
            <a:avLst/>
          </a:prstGeom>
        </p:spPr>
      </p:pic>
      <p:sp>
        <p:nvSpPr>
          <p:cNvPr id="7" name="文本框 21">
            <a:extLst>
              <a:ext uri="{FF2B5EF4-FFF2-40B4-BE49-F238E27FC236}">
                <a16:creationId xmlns:a16="http://schemas.microsoft.com/office/drawing/2014/main" id="{8339BC55-62D9-B8B5-9A74-6627929BC0A6}"/>
              </a:ext>
            </a:extLst>
          </p:cNvPr>
          <p:cNvSpPr txBox="1">
            <a:spLocks noChangeArrowheads="1"/>
          </p:cNvSpPr>
          <p:nvPr/>
        </p:nvSpPr>
        <p:spPr bwMode="auto">
          <a:xfrm>
            <a:off x="819454" y="4484052"/>
            <a:ext cx="23008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Estimated length distribution</a:t>
            </a:r>
            <a:endParaRPr kumimoji="0" lang="zh-CN" altLang="en-US" sz="16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8" name="Right Arrow 7">
            <a:extLst>
              <a:ext uri="{FF2B5EF4-FFF2-40B4-BE49-F238E27FC236}">
                <a16:creationId xmlns:a16="http://schemas.microsoft.com/office/drawing/2014/main" id="{8C533F8A-26A6-88D3-6A3A-99C0CA1E1D02}"/>
              </a:ext>
            </a:extLst>
          </p:cNvPr>
          <p:cNvSpPr/>
          <p:nvPr/>
        </p:nvSpPr>
        <p:spPr>
          <a:xfrm>
            <a:off x="3120285" y="3733427"/>
            <a:ext cx="724351" cy="307776"/>
          </a:xfrm>
          <a:prstGeom prst="rightArrow">
            <a:avLst/>
          </a:prstGeom>
          <a:noFill/>
          <a:ln w="19050" cap="flat" cmpd="sng" algn="ctr">
            <a:solidFill>
              <a:srgbClr val="C00000"/>
            </a:solidFill>
            <a:prstDash val="solid"/>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21">
                <a:extLst>
                  <a:ext uri="{FF2B5EF4-FFF2-40B4-BE49-F238E27FC236}">
                    <a16:creationId xmlns:a16="http://schemas.microsoft.com/office/drawing/2014/main" id="{2DB5C99F-6BA1-5167-BAAD-53A9E2A59B62}"/>
                  </a:ext>
                </a:extLst>
              </p:cNvPr>
              <p:cNvSpPr txBox="1">
                <a:spLocks noChangeArrowheads="1"/>
              </p:cNvSpPr>
              <p:nvPr/>
            </p:nvSpPr>
            <p:spPr bwMode="auto">
              <a:xfrm>
                <a:off x="3894251" y="3718038"/>
                <a:ext cx="1951878" cy="3385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Sample a length </a:t>
                </a:r>
                <a14:m>
                  <m:oMath xmlns:m="http://schemas.openxmlformats.org/officeDocument/2006/math">
                    <m:r>
                      <a:rPr kumimoji="0" lang="en-US" altLang="zh-CN" sz="1600" b="0" i="1" u="none" strike="noStrike" kern="1200" cap="none" spc="0" normalizeH="0" baseline="0" noProof="0" smtClean="0">
                        <a:ln>
                          <a:noFill/>
                        </a:ln>
                        <a:solidFill>
                          <a:srgbClr val="0533C7"/>
                        </a:solidFill>
                        <a:effectLst/>
                        <a:uLnTx/>
                        <a:uFillTx/>
                        <a:latin typeface="Cambria Math" panose="02040503050406030204" pitchFamily="18" charset="0"/>
                        <a:ea typeface="黑体" panose="02010609060101010101" charset="-122"/>
                        <a:cs typeface="Times New Roman" panose="02020603050405020304" pitchFamily="18" charset="0"/>
                      </a:rPr>
                      <m:t>𝐿</m:t>
                    </m:r>
                  </m:oMath>
                </a14:m>
                <a:endParaRPr kumimoji="0" lang="zh-CN" altLang="en-US" sz="16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mc:Choice>
        <mc:Fallback xmlns="">
          <p:sp>
            <p:nvSpPr>
              <p:cNvPr id="9" name="文本框 21">
                <a:extLst>
                  <a:ext uri="{FF2B5EF4-FFF2-40B4-BE49-F238E27FC236}">
                    <a16:creationId xmlns:a16="http://schemas.microsoft.com/office/drawing/2014/main" id="{2DB5C99F-6BA1-5167-BAAD-53A9E2A59B62}"/>
                  </a:ext>
                </a:extLst>
              </p:cNvPr>
              <p:cNvSpPr txBox="1">
                <a:spLocks noRot="1" noChangeAspect="1" noMove="1" noResize="1" noEditPoints="1" noAdjustHandles="1" noChangeArrowheads="1" noChangeShapeType="1" noTextEdit="1"/>
              </p:cNvSpPr>
              <p:nvPr/>
            </p:nvSpPr>
            <p:spPr bwMode="auto">
              <a:xfrm>
                <a:off x="3894251" y="3718038"/>
                <a:ext cx="1951878" cy="338554"/>
              </a:xfrm>
              <a:prstGeom prst="rect">
                <a:avLst/>
              </a:prstGeom>
              <a:blipFill>
                <a:blip r:embed="rId6"/>
                <a:stretch>
                  <a:fillRect t="-3571" b="-178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pic>
        <p:nvPicPr>
          <p:cNvPr id="11" name="图片 19">
            <a:extLst>
              <a:ext uri="{FF2B5EF4-FFF2-40B4-BE49-F238E27FC236}">
                <a16:creationId xmlns:a16="http://schemas.microsoft.com/office/drawing/2014/main" id="{2FC05DB1-3D67-4A38-65E7-354A0908BDB4}"/>
              </a:ext>
            </a:extLst>
          </p:cNvPr>
          <p:cNvPicPr>
            <a:picLocks noChangeAspect="1"/>
          </p:cNvPicPr>
          <p:nvPr/>
        </p:nvPicPr>
        <p:blipFill rotWithShape="1">
          <a:blip r:embed="rId7"/>
          <a:srcRect l="55187" t="44224" r="14744" b="36048"/>
          <a:stretch/>
        </p:blipFill>
        <p:spPr>
          <a:xfrm>
            <a:off x="4136422" y="5607856"/>
            <a:ext cx="1232214" cy="409074"/>
          </a:xfrm>
          <a:prstGeom prst="rect">
            <a:avLst/>
          </a:prstGeom>
        </p:spPr>
      </p:pic>
      <p:pic>
        <p:nvPicPr>
          <p:cNvPr id="12" name="图片 15">
            <a:extLst>
              <a:ext uri="{FF2B5EF4-FFF2-40B4-BE49-F238E27FC236}">
                <a16:creationId xmlns:a16="http://schemas.microsoft.com/office/drawing/2014/main" id="{ADE4ADA0-DDBD-577D-7729-B7FE0D767AEB}"/>
              </a:ext>
            </a:extLst>
          </p:cNvPr>
          <p:cNvPicPr>
            <a:picLocks noChangeAspect="1"/>
          </p:cNvPicPr>
          <p:nvPr/>
        </p:nvPicPr>
        <p:blipFill>
          <a:blip r:embed="rId3"/>
          <a:stretch>
            <a:fillRect/>
          </a:stretch>
        </p:blipFill>
        <p:spPr>
          <a:xfrm>
            <a:off x="1064021" y="5084428"/>
            <a:ext cx="1931789" cy="1414234"/>
          </a:xfrm>
          <a:prstGeom prst="rect">
            <a:avLst/>
          </a:prstGeom>
        </p:spPr>
      </p:pic>
      <p:sp>
        <p:nvSpPr>
          <p:cNvPr id="13" name="文本框 37">
            <a:extLst>
              <a:ext uri="{FF2B5EF4-FFF2-40B4-BE49-F238E27FC236}">
                <a16:creationId xmlns:a16="http://schemas.microsoft.com/office/drawing/2014/main" id="{E5EA9706-ABEF-8CF7-10E8-416528CC6A8B}"/>
              </a:ext>
            </a:extLst>
          </p:cNvPr>
          <p:cNvSpPr txBox="1">
            <a:spLocks noChangeArrowheads="1"/>
          </p:cNvSpPr>
          <p:nvPr/>
        </p:nvSpPr>
        <p:spPr bwMode="auto">
          <a:xfrm>
            <a:off x="1177115" y="6390608"/>
            <a:ext cx="1705600" cy="349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rgbClr val="0533C7"/>
                </a:solidFill>
                <a:latin typeface="Times New Roman" panose="02020603050405020304" pitchFamily="18" charset="0"/>
                <a:ea typeface="黑体" panose="02010609060101010101" charset="-122"/>
                <a:cs typeface="Times New Roman" panose="02020603050405020304" pitchFamily="18" charset="0"/>
              </a:rPr>
              <a:t>Trajectory Mobility</a:t>
            </a:r>
            <a:endParaRPr kumimoji="0" lang="zh-CN" altLang="en-US"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14" name="Right Arrow 13">
            <a:extLst>
              <a:ext uri="{FF2B5EF4-FFF2-40B4-BE49-F238E27FC236}">
                <a16:creationId xmlns:a16="http://schemas.microsoft.com/office/drawing/2014/main" id="{D4DDB077-ADE4-E74A-D7EA-4D79511149F8}"/>
              </a:ext>
            </a:extLst>
          </p:cNvPr>
          <p:cNvSpPr/>
          <p:nvPr/>
        </p:nvSpPr>
        <p:spPr>
          <a:xfrm>
            <a:off x="3120284" y="5603057"/>
            <a:ext cx="724352" cy="307776"/>
          </a:xfrm>
          <a:prstGeom prst="rightArrow">
            <a:avLst/>
          </a:prstGeom>
          <a:noFill/>
          <a:ln w="19050" cap="flat" cmpd="sng" algn="ctr">
            <a:solidFill>
              <a:srgbClr val="C00000"/>
            </a:solidFill>
            <a:prstDash val="solid"/>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21">
            <a:extLst>
              <a:ext uri="{FF2B5EF4-FFF2-40B4-BE49-F238E27FC236}">
                <a16:creationId xmlns:a16="http://schemas.microsoft.com/office/drawing/2014/main" id="{D89CDD64-4ED4-352C-6851-725BDD92587E}"/>
              </a:ext>
            </a:extLst>
          </p:cNvPr>
          <p:cNvSpPr txBox="1">
            <a:spLocks noChangeArrowheads="1"/>
          </p:cNvSpPr>
          <p:nvPr/>
        </p:nvSpPr>
        <p:spPr bwMode="auto">
          <a:xfrm>
            <a:off x="3771505" y="6088809"/>
            <a:ext cx="23008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Sample a beginning transition</a:t>
            </a:r>
            <a:endParaRPr kumimoji="0" lang="zh-CN" altLang="en-US" sz="16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17" name="Right Arrow 16">
            <a:extLst>
              <a:ext uri="{FF2B5EF4-FFF2-40B4-BE49-F238E27FC236}">
                <a16:creationId xmlns:a16="http://schemas.microsoft.com/office/drawing/2014/main" id="{7AF0436D-09EB-CFAD-7304-AE11571D8AD6}"/>
              </a:ext>
            </a:extLst>
          </p:cNvPr>
          <p:cNvSpPr/>
          <p:nvPr/>
        </p:nvSpPr>
        <p:spPr>
          <a:xfrm>
            <a:off x="5924243" y="4955761"/>
            <a:ext cx="1127787" cy="307776"/>
          </a:xfrm>
          <a:prstGeom prst="rightArrow">
            <a:avLst/>
          </a:prstGeom>
          <a:noFill/>
          <a:ln w="19050" cap="flat" cmpd="sng" algn="ctr">
            <a:solidFill>
              <a:srgbClr val="C00000"/>
            </a:solidFill>
            <a:prstDash val="solid"/>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 name="图片 6">
            <a:extLst>
              <a:ext uri="{FF2B5EF4-FFF2-40B4-BE49-F238E27FC236}">
                <a16:creationId xmlns:a16="http://schemas.microsoft.com/office/drawing/2014/main" id="{B64FC5DD-08AE-7528-ED32-9D95DB6F92E0}"/>
              </a:ext>
            </a:extLst>
          </p:cNvPr>
          <p:cNvPicPr>
            <a:picLocks noChangeAspect="1"/>
          </p:cNvPicPr>
          <p:nvPr/>
        </p:nvPicPr>
        <p:blipFill rotWithShape="1">
          <a:blip r:embed="rId8"/>
          <a:srcRect b="55534"/>
          <a:stretch/>
        </p:blipFill>
        <p:spPr>
          <a:xfrm>
            <a:off x="7428945" y="4679843"/>
            <a:ext cx="2034438" cy="777967"/>
          </a:xfrm>
          <a:prstGeom prst="rect">
            <a:avLst/>
          </a:prstGeom>
        </p:spPr>
      </p:pic>
      <p:sp>
        <p:nvSpPr>
          <p:cNvPr id="21" name="文本框 21">
            <a:extLst>
              <a:ext uri="{FF2B5EF4-FFF2-40B4-BE49-F238E27FC236}">
                <a16:creationId xmlns:a16="http://schemas.microsoft.com/office/drawing/2014/main" id="{1884615D-F33B-A043-C524-2E178EDA74E8}"/>
              </a:ext>
            </a:extLst>
          </p:cNvPr>
          <p:cNvSpPr txBox="1">
            <a:spLocks noChangeArrowheads="1"/>
          </p:cNvSpPr>
          <p:nvPr/>
        </p:nvSpPr>
        <p:spPr bwMode="auto">
          <a:xfrm>
            <a:off x="7295748" y="5433780"/>
            <a:ext cx="23008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Synthetic trajectory</a:t>
            </a:r>
            <a:endParaRPr kumimoji="0" lang="zh-CN" altLang="en-US" sz="16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Tree>
    <p:extLst>
      <p:ext uri="{BB962C8B-B14F-4D97-AF65-F5344CB8AC3E}">
        <p14:creationId xmlns:p14="http://schemas.microsoft.com/office/powerpoint/2010/main" val="197326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1000"/>
                                        <p:tgtEl>
                                          <p:spTgt spid="6"/>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1000"/>
                                        <p:tgtEl>
                                          <p:spTgt spid="7"/>
                                        </p:tgtEl>
                                      </p:cBhvr>
                                    </p:animEffect>
                                  </p:childTnLst>
                                </p:cTn>
                              </p:par>
                            </p:childTnLst>
                          </p:cTn>
                        </p:par>
                        <p:par>
                          <p:cTn id="16" fill="hold">
                            <p:stCondLst>
                              <p:cond delay="2500"/>
                            </p:stCondLst>
                            <p:childTnLst>
                              <p:par>
                                <p:cTn id="17" presetID="3" presetClass="entr" presetSubtype="1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1000"/>
                                        <p:tgtEl>
                                          <p:spTgt spid="8"/>
                                        </p:tgtEl>
                                      </p:cBhvr>
                                    </p:animEffect>
                                  </p:childTnLst>
                                </p:cTn>
                              </p:par>
                            </p:childTnLst>
                          </p:cTn>
                        </p:par>
                        <p:par>
                          <p:cTn id="20" fill="hold">
                            <p:stCondLst>
                              <p:cond delay="3500"/>
                            </p:stCondLst>
                            <p:childTnLst>
                              <p:par>
                                <p:cTn id="21" presetID="3" presetClass="entr" presetSubtype="1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1000"/>
                                        <p:tgtEl>
                                          <p:spTgt spid="9"/>
                                        </p:tgtEl>
                                      </p:cBhvr>
                                    </p:animEffect>
                                  </p:childTnLst>
                                </p:cTn>
                              </p:par>
                            </p:childTnLst>
                          </p:cTn>
                        </p:par>
                        <p:par>
                          <p:cTn id="24" fill="hold">
                            <p:stCondLst>
                              <p:cond delay="4500"/>
                            </p:stCondLst>
                            <p:childTnLst>
                              <p:par>
                                <p:cTn id="25" presetID="3" presetClass="entr" presetSubtype="10" fill="hold" nodeType="afterEffect">
                                  <p:stCondLst>
                                    <p:cond delay="0"/>
                                  </p:stCondLst>
                                  <p:childTnLst>
                                    <p:set>
                                      <p:cBhvr>
                                        <p:cTn id="26" dur="1" fill="hold">
                                          <p:stCondLst>
                                            <p:cond delay="0"/>
                                          </p:stCondLst>
                                        </p:cTn>
                                        <p:tgtEl>
                                          <p:spTgt spid="15">
                                            <p:txEl>
                                              <p:pRg st="2" end="2"/>
                                            </p:txEl>
                                          </p:spTgt>
                                        </p:tgtEl>
                                        <p:attrNameLst>
                                          <p:attrName>style.visibility</p:attrName>
                                        </p:attrNameLst>
                                      </p:cBhvr>
                                      <p:to>
                                        <p:strVal val="visible"/>
                                      </p:to>
                                    </p:set>
                                    <p:animEffect transition="in" filter="blinds(horizontal)">
                                      <p:cBhvr>
                                        <p:cTn id="27" dur="1000"/>
                                        <p:tgtEl>
                                          <p:spTgt spid="15">
                                            <p:txEl>
                                              <p:pRg st="2" end="2"/>
                                            </p:txEl>
                                          </p:spTgt>
                                        </p:tgtEl>
                                      </p:cBhvr>
                                    </p:animEffect>
                                  </p:childTnLst>
                                </p:cTn>
                              </p:par>
                            </p:childTnLst>
                          </p:cTn>
                        </p:par>
                        <p:par>
                          <p:cTn id="28" fill="hold">
                            <p:stCondLst>
                              <p:cond delay="5500"/>
                            </p:stCondLst>
                            <p:childTnLst>
                              <p:par>
                                <p:cTn id="29" presetID="3" presetClass="entr" presetSubtype="1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1000"/>
                                        <p:tgtEl>
                                          <p:spTgt spid="14"/>
                                        </p:tgtEl>
                                      </p:cBhvr>
                                    </p:animEffect>
                                  </p:childTnLst>
                                </p:cTn>
                              </p:par>
                            </p:childTnLst>
                          </p:cTn>
                        </p:par>
                        <p:par>
                          <p:cTn id="32" fill="hold">
                            <p:stCondLst>
                              <p:cond delay="6500"/>
                            </p:stCondLst>
                            <p:childTnLst>
                              <p:par>
                                <p:cTn id="33" presetID="3" presetClass="entr" presetSubtype="1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1000"/>
                                        <p:tgtEl>
                                          <p:spTgt spid="12"/>
                                        </p:tgtEl>
                                      </p:cBhvr>
                                    </p:animEffect>
                                  </p:childTnLst>
                                </p:cTn>
                              </p:par>
                            </p:childTnLst>
                          </p:cTn>
                        </p:par>
                        <p:par>
                          <p:cTn id="36" fill="hold">
                            <p:stCondLst>
                              <p:cond delay="7500"/>
                            </p:stCondLst>
                            <p:childTnLst>
                              <p:par>
                                <p:cTn id="37" presetID="3" presetClass="entr" presetSubtype="1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linds(horizontal)">
                                      <p:cBhvr>
                                        <p:cTn id="39" dur="1000"/>
                                        <p:tgtEl>
                                          <p:spTgt spid="13"/>
                                        </p:tgtEl>
                                      </p:cBhvr>
                                    </p:animEffect>
                                  </p:childTnLst>
                                </p:cTn>
                              </p:par>
                            </p:childTnLst>
                          </p:cTn>
                        </p:par>
                        <p:par>
                          <p:cTn id="40" fill="hold">
                            <p:stCondLst>
                              <p:cond delay="8500"/>
                            </p:stCondLst>
                            <p:childTnLst>
                              <p:par>
                                <p:cTn id="41" presetID="3" presetClass="entr" presetSubtype="1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blinds(horizontal)">
                                      <p:cBhvr>
                                        <p:cTn id="43" dur="1000"/>
                                        <p:tgtEl>
                                          <p:spTgt spid="11"/>
                                        </p:tgtEl>
                                      </p:cBhvr>
                                    </p:animEffect>
                                  </p:childTnLst>
                                </p:cTn>
                              </p:par>
                            </p:childTnLst>
                          </p:cTn>
                        </p:par>
                        <p:par>
                          <p:cTn id="44" fill="hold">
                            <p:stCondLst>
                              <p:cond delay="9500"/>
                            </p:stCondLst>
                            <p:childTnLst>
                              <p:par>
                                <p:cTn id="45" presetID="3" presetClass="entr" presetSubtype="1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1000"/>
                                        <p:tgtEl>
                                          <p:spTgt spid="16"/>
                                        </p:tgtEl>
                                      </p:cBhvr>
                                    </p:animEffect>
                                  </p:childTnLst>
                                </p:cTn>
                              </p:par>
                            </p:childTnLst>
                          </p:cTn>
                        </p:par>
                        <p:par>
                          <p:cTn id="48" fill="hold">
                            <p:stCondLst>
                              <p:cond delay="10500"/>
                            </p:stCondLst>
                            <p:childTnLst>
                              <p:par>
                                <p:cTn id="49" presetID="3" presetClass="entr" presetSubtype="10" fill="hold" nodeType="afterEffect">
                                  <p:stCondLst>
                                    <p:cond delay="0"/>
                                  </p:stCondLst>
                                  <p:childTnLst>
                                    <p:set>
                                      <p:cBhvr>
                                        <p:cTn id="50" dur="1" fill="hold">
                                          <p:stCondLst>
                                            <p:cond delay="0"/>
                                          </p:stCondLst>
                                        </p:cTn>
                                        <p:tgtEl>
                                          <p:spTgt spid="15">
                                            <p:txEl>
                                              <p:pRg st="3" end="3"/>
                                            </p:txEl>
                                          </p:spTgt>
                                        </p:tgtEl>
                                        <p:attrNameLst>
                                          <p:attrName>style.visibility</p:attrName>
                                        </p:attrNameLst>
                                      </p:cBhvr>
                                      <p:to>
                                        <p:strVal val="visible"/>
                                      </p:to>
                                    </p:set>
                                    <p:animEffect transition="in" filter="blinds(horizontal)">
                                      <p:cBhvr>
                                        <p:cTn id="51" dur="1000"/>
                                        <p:tgtEl>
                                          <p:spTgt spid="15">
                                            <p:txEl>
                                              <p:pRg st="3" end="3"/>
                                            </p:txEl>
                                          </p:spTgt>
                                        </p:tgtEl>
                                      </p:cBhvr>
                                    </p:animEffect>
                                  </p:childTnLst>
                                </p:cTn>
                              </p:par>
                            </p:childTnLst>
                          </p:cTn>
                        </p:par>
                        <p:par>
                          <p:cTn id="52" fill="hold">
                            <p:stCondLst>
                              <p:cond delay="11500"/>
                            </p:stCondLst>
                            <p:childTnLst>
                              <p:par>
                                <p:cTn id="53" presetID="3" presetClass="entr" presetSubtype="1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blinds(horizontal)">
                                      <p:cBhvr>
                                        <p:cTn id="55" dur="1000"/>
                                        <p:tgtEl>
                                          <p:spTgt spid="17"/>
                                        </p:tgtEl>
                                      </p:cBhvr>
                                    </p:animEffect>
                                  </p:childTnLst>
                                </p:cTn>
                              </p:par>
                            </p:childTnLst>
                          </p:cTn>
                        </p:par>
                        <p:par>
                          <p:cTn id="56" fill="hold">
                            <p:stCondLst>
                              <p:cond delay="12500"/>
                            </p:stCondLst>
                            <p:childTnLst>
                              <p:par>
                                <p:cTn id="57" presetID="3" presetClass="entr" presetSubtype="10"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blinds(horizontal)">
                                      <p:cBhvr>
                                        <p:cTn id="59" dur="1000"/>
                                        <p:tgtEl>
                                          <p:spTgt spid="19"/>
                                        </p:tgtEl>
                                      </p:cBhvr>
                                    </p:animEffect>
                                  </p:childTnLst>
                                </p:cTn>
                              </p:par>
                            </p:childTnLst>
                          </p:cTn>
                        </p:par>
                        <p:par>
                          <p:cTn id="60" fill="hold">
                            <p:stCondLst>
                              <p:cond delay="13500"/>
                            </p:stCondLst>
                            <p:childTnLst>
                              <p:par>
                                <p:cTn id="61" presetID="3" presetClass="entr" presetSubtype="10" fill="hold"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blinds(horizontal)">
                                      <p:cBhvr>
                                        <p:cTn id="63" dur="1000"/>
                                        <p:tgtEl>
                                          <p:spTgt spid="20"/>
                                        </p:tgtEl>
                                      </p:cBhvr>
                                    </p:animEffect>
                                  </p:childTnLst>
                                </p:cTn>
                              </p:par>
                            </p:childTnLst>
                          </p:cTn>
                        </p:par>
                        <p:par>
                          <p:cTn id="64" fill="hold">
                            <p:stCondLst>
                              <p:cond delay="14500"/>
                            </p:stCondLst>
                            <p:childTnLst>
                              <p:par>
                                <p:cTn id="65" presetID="3" presetClass="entr" presetSubtype="1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blinds(horizontal)">
                                      <p:cBhvr>
                                        <p:cTn id="6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3" grpId="0"/>
      <p:bldP spid="14" grpId="0" animBg="1"/>
      <p:bldP spid="16" grpId="0"/>
      <p:bldP spid="17" grpId="0" animBg="1"/>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5861EA26-31C8-A453-F9F7-D007E5FD0262}"/>
              </a:ext>
            </a:extLst>
          </p:cNvPr>
          <p:cNvSpPr>
            <a:spLocks noGrp="1" noChangeArrowheads="1"/>
          </p:cNvSpPr>
          <p:nvPr>
            <p:ph type="title"/>
          </p:nvPr>
        </p:nvSpPr>
        <p:spPr>
          <a:xfrm>
            <a:off x="461963" y="131763"/>
            <a:ext cx="8915400" cy="1008062"/>
          </a:xfrm>
        </p:spPr>
        <p:txBody>
          <a:bodyPr/>
          <a:lstStyle/>
          <a:p>
            <a:pPr eaLnBrk="1" hangingPunct="1"/>
            <a:r>
              <a:rPr lang="en-US" altLang="zh-CN" sz="3600" b="1">
                <a:solidFill>
                  <a:srgbClr val="C00000"/>
                </a:solidFill>
                <a:ea typeface="宋体" panose="02010600030101010101" pitchFamily="2" charset="-122"/>
              </a:rPr>
              <a:t>Outline </a:t>
            </a:r>
          </a:p>
        </p:txBody>
      </p:sp>
      <p:sp>
        <p:nvSpPr>
          <p:cNvPr id="34819" name="内容占位符 2">
            <a:extLst>
              <a:ext uri="{FF2B5EF4-FFF2-40B4-BE49-F238E27FC236}">
                <a16:creationId xmlns:a16="http://schemas.microsoft.com/office/drawing/2014/main" id="{1A9D3407-8A51-3C0B-B1E8-2E3224BB2A11}"/>
              </a:ext>
            </a:extLst>
          </p:cNvPr>
          <p:cNvSpPr>
            <a:spLocks noGrp="1" noChangeArrowheads="1"/>
          </p:cNvSpPr>
          <p:nvPr>
            <p:ph type="body" idx="1"/>
          </p:nvPr>
        </p:nvSpPr>
        <p:spPr>
          <a:xfrm>
            <a:off x="461963" y="1330325"/>
            <a:ext cx="8948737" cy="4862513"/>
          </a:xfrm>
        </p:spPr>
        <p:txBody>
          <a:bodyPr/>
          <a:lstStyle/>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Motivation</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Related Work</a:t>
            </a:r>
            <a:endParaRPr lang="en-US" altLang="zh-CN" sz="2400" dirty="0">
              <a:solidFill>
                <a:srgbClr val="C0C0C0"/>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Preliminaries</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Methods</a:t>
            </a:r>
          </a:p>
          <a:p>
            <a:pPr eaLnBrk="1" hangingPunct="1">
              <a:lnSpc>
                <a:spcPct val="150000"/>
              </a:lnSpc>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Experimental Evaluation</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Conclusions</a:t>
            </a:r>
          </a:p>
        </p:txBody>
      </p:sp>
    </p:spTree>
    <p:custDataLst>
      <p:tags r:id="rId1"/>
    </p:custData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54DB296F-C0F9-5D4F-907C-9D61296A9F14}"/>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Experimental Evaluation</a:t>
            </a:r>
          </a:p>
          <a:p>
            <a:pPr eaLnBrk="1" hangingPunct="1">
              <a:defRPr/>
            </a:pPr>
            <a:endParaRPr lang="en-US" altLang="zh-CN" sz="3600" kern="0" dirty="0">
              <a:solidFill>
                <a:srgbClr val="C00000"/>
              </a:solidFill>
            </a:endParaRPr>
          </a:p>
        </p:txBody>
      </p:sp>
      <p:sp>
        <p:nvSpPr>
          <p:cNvPr id="45059" name="Rectangle 2">
            <a:extLst>
              <a:ext uri="{FF2B5EF4-FFF2-40B4-BE49-F238E27FC236}">
                <a16:creationId xmlns:a16="http://schemas.microsoft.com/office/drawing/2014/main" id="{D3313A27-A2D2-D760-929A-861A1C3930A4}"/>
              </a:ext>
            </a:extLst>
          </p:cNvPr>
          <p:cNvSpPr txBox="1">
            <a:spLocks noChangeArrowheads="1"/>
          </p:cNvSpPr>
          <p:nvPr/>
        </p:nvSpPr>
        <p:spPr bwMode="auto">
          <a:xfrm>
            <a:off x="421269" y="1169598"/>
            <a:ext cx="8848855" cy="2876550"/>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defRPr/>
            </a:pPr>
            <a:r>
              <a:rPr lang="en-US" altLang="zh-CN" sz="2400" b="0" dirty="0">
                <a:solidFill>
                  <a:srgbClr val="0000CC"/>
                </a:solidFill>
                <a:latin typeface="+mn-lt"/>
                <a:cs typeface="Times New Roman" panose="02020603050405020304" pitchFamily="18" charset="0"/>
              </a:rPr>
              <a:t>Datasets</a:t>
            </a:r>
          </a:p>
        </p:txBody>
      </p:sp>
      <p:sp>
        <p:nvSpPr>
          <p:cNvPr id="36869" name="Rectangle 2">
            <a:extLst>
              <a:ext uri="{FF2B5EF4-FFF2-40B4-BE49-F238E27FC236}">
                <a16:creationId xmlns:a16="http://schemas.microsoft.com/office/drawing/2014/main" id="{19C662CD-4401-28D2-5C22-6403283DB0C2}"/>
              </a:ext>
            </a:extLst>
          </p:cNvPr>
          <p:cNvSpPr txBox="1">
            <a:spLocks noChangeArrowheads="1"/>
          </p:cNvSpPr>
          <p:nvPr/>
        </p:nvSpPr>
        <p:spPr bwMode="auto">
          <a:xfrm>
            <a:off x="337132" y="3090901"/>
            <a:ext cx="884885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zh-CN" sz="2400" b="0" dirty="0">
              <a:solidFill>
                <a:srgbClr val="0000CC"/>
              </a:solidFill>
              <a:cs typeface="Times New Roman" panose="02020603050405020304" pitchFamily="18" charset="0"/>
            </a:endParaRPr>
          </a:p>
          <a:p>
            <a:pPr eaLnBrk="1" hangingPunct="1"/>
            <a:endParaRPr lang="en-US" altLang="zh-CN" sz="2400" b="0" dirty="0">
              <a:solidFill>
                <a:srgbClr val="0000CC"/>
              </a:solidFill>
              <a:cs typeface="Times New Roman" panose="02020603050405020304" pitchFamily="18" charset="0"/>
            </a:endParaRPr>
          </a:p>
          <a:p>
            <a:pPr eaLnBrk="1" hangingPunct="1"/>
            <a:r>
              <a:rPr lang="en-US" altLang="zh-CN" sz="2400" b="0" dirty="0" err="1">
                <a:solidFill>
                  <a:srgbClr val="0000CC"/>
                </a:solidFill>
                <a:cs typeface="Times New Roman" panose="02020603050405020304" pitchFamily="18" charset="0"/>
              </a:rPr>
              <a:t>Evulation</a:t>
            </a:r>
            <a:r>
              <a:rPr lang="en-US" altLang="zh-CN" sz="2400" b="0" dirty="0">
                <a:solidFill>
                  <a:srgbClr val="0000CC"/>
                </a:solidFill>
                <a:cs typeface="Times New Roman" panose="02020603050405020304" pitchFamily="18" charset="0"/>
              </a:rPr>
              <a:t> metrics</a:t>
            </a:r>
          </a:p>
          <a:p>
            <a:pPr lvl="1" eaLnBrk="1" hangingPunct="1"/>
            <a:r>
              <a:rPr lang="en-US" altLang="zh-CN" sz="2200" b="0" dirty="0">
                <a:cs typeface="Times New Roman" panose="02020603050405020304" pitchFamily="18" charset="0"/>
              </a:rPr>
              <a:t>Global level: Density error, Query error, Hotspot Query error, Kendall-tau</a:t>
            </a:r>
          </a:p>
          <a:p>
            <a:pPr lvl="1" eaLnBrk="1" hangingPunct="1"/>
            <a:r>
              <a:rPr lang="en-US" altLang="zh-CN" sz="2200" b="0" dirty="0">
                <a:cs typeface="Times New Roman" panose="02020603050405020304" pitchFamily="18" charset="0"/>
              </a:rPr>
              <a:t>Trajectory level:, trip error, length error, diameter error </a:t>
            </a:r>
          </a:p>
          <a:p>
            <a:pPr lvl="1" eaLnBrk="1" hangingPunct="1"/>
            <a:r>
              <a:rPr lang="en-US" altLang="zh-CN" sz="2200" b="0" dirty="0">
                <a:cs typeface="Times New Roman" panose="02020603050405020304" pitchFamily="18" charset="0"/>
              </a:rPr>
              <a:t>Semantic level: pattern F1, pattern error</a:t>
            </a:r>
          </a:p>
          <a:p>
            <a:pPr lvl="1" eaLnBrk="1" hangingPunct="1"/>
            <a:endParaRPr lang="en-US" altLang="zh-CN" sz="2000" b="0" dirty="0">
              <a:solidFill>
                <a:srgbClr val="0000CC"/>
              </a:solidFill>
              <a:cs typeface="Times New Roman" panose="02020603050405020304" pitchFamily="18" charset="0"/>
            </a:endParaRPr>
          </a:p>
          <a:p>
            <a:pPr eaLnBrk="1" hangingPunct="1"/>
            <a:endParaRPr lang="en-US" altLang="zh-CN" sz="2400" b="0" dirty="0">
              <a:solidFill>
                <a:srgbClr val="0000CC"/>
              </a:solidFill>
              <a:cs typeface="Times New Roman" panose="02020603050405020304" pitchFamily="18" charset="0"/>
            </a:endParaRPr>
          </a:p>
          <a:p>
            <a:pPr lvl="1">
              <a:buFont typeface="Wingdings" panose="05000000000000000000" pitchFamily="2" charset="2"/>
              <a:buNone/>
            </a:pPr>
            <a:r>
              <a:rPr lang="en-US" altLang="zh-CN" sz="1100" b="0" dirty="0">
                <a:solidFill>
                  <a:srgbClr val="0000FF"/>
                </a:solidFill>
                <a:latin typeface="Times New Roman" panose="02020603050405020304" pitchFamily="18" charset="0"/>
              </a:rPr>
              <a:t>  </a:t>
            </a:r>
          </a:p>
          <a:p>
            <a:pPr eaLnBrk="1" hangingPunct="1"/>
            <a:endParaRPr lang="en-US" altLang="zh-CN" sz="2400" b="0" dirty="0">
              <a:solidFill>
                <a:srgbClr val="0000FF"/>
              </a:solidFill>
              <a:latin typeface="Times New Roman" panose="02020603050405020304" pitchFamily="18" charset="0"/>
            </a:endParaRPr>
          </a:p>
        </p:txBody>
      </p:sp>
      <p:pic>
        <p:nvPicPr>
          <p:cNvPr id="3" name="Picture 2">
            <a:extLst>
              <a:ext uri="{FF2B5EF4-FFF2-40B4-BE49-F238E27FC236}">
                <a16:creationId xmlns:a16="http://schemas.microsoft.com/office/drawing/2014/main" id="{D1EB4C8A-BEBE-0A3C-A807-D243DA9ED69E}"/>
              </a:ext>
            </a:extLst>
          </p:cNvPr>
          <p:cNvPicPr>
            <a:picLocks noChangeAspect="1"/>
          </p:cNvPicPr>
          <p:nvPr/>
        </p:nvPicPr>
        <p:blipFill>
          <a:blip r:embed="rId3"/>
          <a:stretch>
            <a:fillRect/>
          </a:stretch>
        </p:blipFill>
        <p:spPr>
          <a:xfrm>
            <a:off x="1636900" y="1839297"/>
            <a:ext cx="6632199" cy="15897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69"/>
                                        </p:tgtEl>
                                        <p:attrNameLst>
                                          <p:attrName>style.visibility</p:attrName>
                                        </p:attrNameLst>
                                      </p:cBhvr>
                                      <p:to>
                                        <p:strVal val="visible"/>
                                      </p:to>
                                    </p:set>
                                    <p:animEffect transition="in" filter="blinds(horizontal)">
                                      <p:cBhvr>
                                        <p:cTn id="7" dur="5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6CBD33-D3DC-DB5C-D661-77E3E8644FBA}"/>
              </a:ext>
            </a:extLst>
          </p:cNvPr>
          <p:cNvPicPr>
            <a:picLocks noChangeAspect="1"/>
          </p:cNvPicPr>
          <p:nvPr/>
        </p:nvPicPr>
        <p:blipFill>
          <a:blip r:embed="rId3"/>
          <a:stretch>
            <a:fillRect/>
          </a:stretch>
        </p:blipFill>
        <p:spPr>
          <a:xfrm>
            <a:off x="342863" y="1794247"/>
            <a:ext cx="9460881" cy="3829619"/>
          </a:xfrm>
          <a:prstGeom prst="rect">
            <a:avLst/>
          </a:prstGeom>
        </p:spPr>
      </p:pic>
      <p:sp>
        <p:nvSpPr>
          <p:cNvPr id="10" name="Rectangle 2">
            <a:extLst>
              <a:ext uri="{FF2B5EF4-FFF2-40B4-BE49-F238E27FC236}">
                <a16:creationId xmlns:a16="http://schemas.microsoft.com/office/drawing/2014/main" id="{54DB296F-C0F9-5D4F-907C-9D61296A9F14}"/>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Experimental Evaluation</a:t>
            </a:r>
          </a:p>
          <a:p>
            <a:pPr eaLnBrk="1" hangingPunct="1">
              <a:defRPr/>
            </a:pPr>
            <a:endParaRPr lang="en-US" altLang="zh-CN" sz="3600" kern="0" dirty="0">
              <a:solidFill>
                <a:srgbClr val="C00000"/>
              </a:solidFill>
            </a:endParaRPr>
          </a:p>
        </p:txBody>
      </p:sp>
      <p:sp>
        <p:nvSpPr>
          <p:cNvPr id="36869" name="Rectangle 2">
            <a:extLst>
              <a:ext uri="{FF2B5EF4-FFF2-40B4-BE49-F238E27FC236}">
                <a16:creationId xmlns:a16="http://schemas.microsoft.com/office/drawing/2014/main" id="{19C662CD-4401-28D2-5C22-6403283DB0C2}"/>
              </a:ext>
            </a:extLst>
          </p:cNvPr>
          <p:cNvSpPr txBox="1">
            <a:spLocks noChangeArrowheads="1"/>
          </p:cNvSpPr>
          <p:nvPr/>
        </p:nvSpPr>
        <p:spPr bwMode="auto">
          <a:xfrm>
            <a:off x="421269" y="1403628"/>
            <a:ext cx="9063462" cy="63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r>
              <a:rPr lang="en-US" altLang="zh-CN" sz="2400" b="0" dirty="0">
                <a:solidFill>
                  <a:srgbClr val="0000CC"/>
                </a:solidFill>
                <a:cs typeface="Times New Roman" panose="02020603050405020304" pitchFamily="18" charset="0"/>
              </a:rPr>
              <a:t> Utility performance</a:t>
            </a:r>
          </a:p>
          <a:p>
            <a:pPr lvl="1">
              <a:buFont typeface="Wingdings" panose="05000000000000000000" pitchFamily="2" charset="2"/>
              <a:buNone/>
            </a:pPr>
            <a:r>
              <a:rPr lang="en-US" altLang="zh-CN" sz="1100" b="0" dirty="0">
                <a:solidFill>
                  <a:srgbClr val="0000FF"/>
                </a:solidFill>
                <a:latin typeface="Times New Roman" panose="02020603050405020304" pitchFamily="18" charset="0"/>
              </a:rPr>
              <a:t>  </a:t>
            </a:r>
          </a:p>
          <a:p>
            <a:pPr eaLnBrk="1" hangingPunct="1"/>
            <a:endParaRPr lang="en-US" altLang="zh-CN" sz="2400" b="0" dirty="0">
              <a:solidFill>
                <a:srgbClr val="0000FF"/>
              </a:solidFill>
              <a:latin typeface="Times New Roman" panose="02020603050405020304" pitchFamily="18" charset="0"/>
            </a:endParaRPr>
          </a:p>
        </p:txBody>
      </p:sp>
      <p:sp>
        <p:nvSpPr>
          <p:cNvPr id="13" name="TextBox 1">
            <a:extLst>
              <a:ext uri="{FF2B5EF4-FFF2-40B4-BE49-F238E27FC236}">
                <a16:creationId xmlns:a16="http://schemas.microsoft.com/office/drawing/2014/main" id="{7041C337-BBDA-4B8C-A577-2F7C9F26ED2C}"/>
              </a:ext>
            </a:extLst>
          </p:cNvPr>
          <p:cNvSpPr txBox="1">
            <a:spLocks noChangeArrowheads="1"/>
          </p:cNvSpPr>
          <p:nvPr/>
        </p:nvSpPr>
        <p:spPr bwMode="auto">
          <a:xfrm>
            <a:off x="-144755" y="1940848"/>
            <a:ext cx="14621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C00000"/>
                </a:solidFill>
                <a:latin typeface="+mn-lt"/>
                <a:ea typeface="黑体" panose="02010609060101010101" charset="-122"/>
              </a:rPr>
              <a:t>Global level</a:t>
            </a:r>
            <a:endParaRPr kumimoji="0" lang="zh-CN" altLang="en-US" sz="1600" i="0" u="none" strike="noStrike" kern="1200" cap="none" spc="0" normalizeH="0" baseline="0" noProof="0" dirty="0">
              <a:ln>
                <a:noFill/>
              </a:ln>
              <a:solidFill>
                <a:srgbClr val="C00000"/>
              </a:solidFill>
              <a:effectLst/>
              <a:uLnTx/>
              <a:uFillTx/>
              <a:latin typeface="+mn-lt"/>
              <a:ea typeface="黑体" panose="02010609060101010101" charset="-122"/>
              <a:cs typeface="+mn-cs"/>
            </a:endParaRPr>
          </a:p>
        </p:txBody>
      </p:sp>
      <p:sp>
        <p:nvSpPr>
          <p:cNvPr id="16" name="TextBox 1">
            <a:extLst>
              <a:ext uri="{FF2B5EF4-FFF2-40B4-BE49-F238E27FC236}">
                <a16:creationId xmlns:a16="http://schemas.microsoft.com/office/drawing/2014/main" id="{6F1426AF-9C75-428E-B21D-E45BB66C1338}"/>
              </a:ext>
            </a:extLst>
          </p:cNvPr>
          <p:cNvSpPr txBox="1">
            <a:spLocks noChangeArrowheads="1"/>
          </p:cNvSpPr>
          <p:nvPr/>
        </p:nvSpPr>
        <p:spPr bwMode="auto">
          <a:xfrm>
            <a:off x="-144755" y="3895689"/>
            <a:ext cx="18084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C00000"/>
                </a:solidFill>
                <a:latin typeface="+mn-lt"/>
                <a:ea typeface="黑体" panose="02010609060101010101" charset="-122"/>
              </a:rPr>
              <a:t>T</a:t>
            </a:r>
            <a:r>
              <a:rPr lang="en-US" altLang="zh-CN" sz="1600" b="1" dirty="0">
                <a:solidFill>
                  <a:srgbClr val="C00000"/>
                </a:solidFill>
                <a:latin typeface="+mn-lt"/>
                <a:ea typeface="黑体" panose="02010609060101010101" charset="-122"/>
              </a:rPr>
              <a:t>rajectory level</a:t>
            </a:r>
            <a:endParaRPr kumimoji="0" lang="zh-CN" altLang="en-US" sz="1600" b="1" i="0" u="none" strike="noStrike" kern="1200" cap="none" spc="0" normalizeH="0" baseline="0" noProof="0" dirty="0">
              <a:ln>
                <a:noFill/>
              </a:ln>
              <a:solidFill>
                <a:srgbClr val="C00000"/>
              </a:solidFill>
              <a:effectLst/>
              <a:uLnTx/>
              <a:uFillTx/>
              <a:latin typeface="+mn-lt"/>
              <a:ea typeface="黑体" panose="02010609060101010101" charset="-122"/>
              <a:cs typeface="+mn-cs"/>
            </a:endParaRPr>
          </a:p>
        </p:txBody>
      </p:sp>
      <p:sp>
        <p:nvSpPr>
          <p:cNvPr id="17" name="TextBox 1">
            <a:extLst>
              <a:ext uri="{FF2B5EF4-FFF2-40B4-BE49-F238E27FC236}">
                <a16:creationId xmlns:a16="http://schemas.microsoft.com/office/drawing/2014/main" id="{A624BFFD-A6FC-4D11-BB60-D9B7316A3CF4}"/>
              </a:ext>
            </a:extLst>
          </p:cNvPr>
          <p:cNvSpPr txBox="1">
            <a:spLocks noChangeArrowheads="1"/>
          </p:cNvSpPr>
          <p:nvPr/>
        </p:nvSpPr>
        <p:spPr bwMode="auto">
          <a:xfrm>
            <a:off x="-124476" y="5431913"/>
            <a:ext cx="17351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C00000"/>
                </a:solidFill>
                <a:latin typeface="+mn-lt"/>
                <a:ea typeface="黑体" panose="02010609060101010101" charset="-122"/>
              </a:rPr>
              <a:t>S</a:t>
            </a:r>
            <a:r>
              <a:rPr lang="en-US" altLang="zh-CN" sz="1600" b="1" dirty="0">
                <a:solidFill>
                  <a:srgbClr val="C00000"/>
                </a:solidFill>
                <a:latin typeface="+mn-lt"/>
                <a:ea typeface="黑体" panose="02010609060101010101" charset="-122"/>
              </a:rPr>
              <a:t>emantic level</a:t>
            </a:r>
            <a:endParaRPr kumimoji="0" lang="zh-CN" altLang="en-US" sz="1600" b="1" i="0" u="none" strike="noStrike" kern="1200" cap="none" spc="0" normalizeH="0" baseline="0" noProof="0" dirty="0">
              <a:ln>
                <a:noFill/>
              </a:ln>
              <a:solidFill>
                <a:srgbClr val="C00000"/>
              </a:solidFill>
              <a:effectLst/>
              <a:uLnTx/>
              <a:uFillTx/>
              <a:latin typeface="+mn-lt"/>
              <a:ea typeface="黑体" panose="02010609060101010101" charset="-122"/>
              <a:cs typeface="+mn-cs"/>
            </a:endParaRPr>
          </a:p>
        </p:txBody>
      </p:sp>
      <p:sp>
        <p:nvSpPr>
          <p:cNvPr id="9" name="矩形 8">
            <a:extLst>
              <a:ext uri="{FF2B5EF4-FFF2-40B4-BE49-F238E27FC236}">
                <a16:creationId xmlns:a16="http://schemas.microsoft.com/office/drawing/2014/main" id="{C05C8A16-118E-400E-83C2-812E98FA048A}"/>
              </a:ext>
            </a:extLst>
          </p:cNvPr>
          <p:cNvSpPr/>
          <p:nvPr/>
        </p:nvSpPr>
        <p:spPr>
          <a:xfrm>
            <a:off x="371844" y="2309227"/>
            <a:ext cx="1496023" cy="143828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63FD0EBE-560C-4B6C-BAF3-5FD771D3EFA0}"/>
              </a:ext>
            </a:extLst>
          </p:cNvPr>
          <p:cNvSpPr/>
          <p:nvPr/>
        </p:nvSpPr>
        <p:spPr>
          <a:xfrm>
            <a:off x="439866" y="3800178"/>
            <a:ext cx="1428001" cy="96599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矩形 11">
            <a:extLst>
              <a:ext uri="{FF2B5EF4-FFF2-40B4-BE49-F238E27FC236}">
                <a16:creationId xmlns:a16="http://schemas.microsoft.com/office/drawing/2014/main" id="{07944D98-14EF-4284-8E1B-D4A28A49F308}"/>
              </a:ext>
            </a:extLst>
          </p:cNvPr>
          <p:cNvSpPr/>
          <p:nvPr/>
        </p:nvSpPr>
        <p:spPr>
          <a:xfrm>
            <a:off x="439867" y="4833582"/>
            <a:ext cx="1428000" cy="62079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 name="Rounded Rectangle 1" descr=" 11">
            <a:extLst>
              <a:ext uri="{FF2B5EF4-FFF2-40B4-BE49-F238E27FC236}">
                <a16:creationId xmlns:a16="http://schemas.microsoft.com/office/drawing/2014/main" id="{9B01DD73-DC4F-6180-6970-CA80FDD126EA}"/>
              </a:ext>
            </a:extLst>
          </p:cNvPr>
          <p:cNvSpPr/>
          <p:nvPr/>
        </p:nvSpPr>
        <p:spPr>
          <a:xfrm>
            <a:off x="800663" y="5966809"/>
            <a:ext cx="8049424" cy="469395"/>
          </a:xfrm>
          <a:prstGeom prst="roundRect">
            <a:avLst/>
          </a:prstGeom>
          <a:noFill/>
          <a:ln w="28575">
            <a:solidFill>
              <a:srgbClr val="1922D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800"/>
              </a:spcAft>
            </a:pPr>
            <a:r>
              <a:rPr lang="en-US" sz="2000" b="0" dirty="0">
                <a:solidFill>
                  <a:schemeClr val="tx1"/>
                </a:solidFill>
                <a:latin typeface="Arial" panose="020B0604020202020204" pitchFamily="34" charset="0"/>
                <a:cs typeface="Arial" panose="020B0604020202020204" pitchFamily="34" charset="0"/>
              </a:rPr>
              <a:t>Our method </a:t>
            </a:r>
            <a:r>
              <a:rPr lang="en-US" sz="2000" b="0" dirty="0">
                <a:solidFill>
                  <a:srgbClr val="C00000"/>
                </a:solidFill>
                <a:latin typeface="Arial" panose="020B0604020202020204" pitchFamily="34" charset="0"/>
                <a:cs typeface="Arial" panose="020B0604020202020204" pitchFamily="34" charset="0"/>
              </a:rPr>
              <a:t>outperform</a:t>
            </a:r>
            <a:r>
              <a:rPr lang="en-US" sz="2000" b="0" dirty="0">
                <a:solidFill>
                  <a:schemeClr val="tx1"/>
                </a:solidFill>
                <a:latin typeface="Arial" panose="020B0604020202020204" pitchFamily="34" charset="0"/>
                <a:cs typeface="Arial" panose="020B0604020202020204" pitchFamily="34" charset="0"/>
              </a:rPr>
              <a:t> baselines on every level of trajectory utilities.</a:t>
            </a: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102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linds(horizontal)">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p:bldP spid="9" grpId="0" animBg="1"/>
      <p:bldP spid="11" grpId="0" animBg="1"/>
      <p:bldP spid="12" grpId="0"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54DB296F-C0F9-5D4F-907C-9D61296A9F14}"/>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Experimental Evaluation</a:t>
            </a:r>
          </a:p>
          <a:p>
            <a:pPr eaLnBrk="1" hangingPunct="1">
              <a:defRPr/>
            </a:pPr>
            <a:endParaRPr lang="en-US" altLang="zh-CN" sz="3600" kern="0" dirty="0">
              <a:solidFill>
                <a:srgbClr val="C00000"/>
              </a:solidFill>
            </a:endParaRPr>
          </a:p>
        </p:txBody>
      </p:sp>
      <p:sp>
        <p:nvSpPr>
          <p:cNvPr id="45059" name="Rectangle 2">
            <a:extLst>
              <a:ext uri="{FF2B5EF4-FFF2-40B4-BE49-F238E27FC236}">
                <a16:creationId xmlns:a16="http://schemas.microsoft.com/office/drawing/2014/main" id="{D3313A27-A2D2-D760-929A-861A1C3930A4}"/>
              </a:ext>
            </a:extLst>
          </p:cNvPr>
          <p:cNvSpPr txBox="1">
            <a:spLocks noChangeArrowheads="1"/>
          </p:cNvSpPr>
          <p:nvPr/>
        </p:nvSpPr>
        <p:spPr bwMode="auto">
          <a:xfrm>
            <a:off x="421269" y="1169598"/>
            <a:ext cx="8848855" cy="2876550"/>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defRPr/>
            </a:pPr>
            <a:r>
              <a:rPr lang="en-US" altLang="zh-CN" sz="2400" b="0" dirty="0">
                <a:solidFill>
                  <a:srgbClr val="0000CC"/>
                </a:solidFill>
                <a:latin typeface="+mn-lt"/>
                <a:cs typeface="Times New Roman" panose="02020603050405020304" pitchFamily="18" charset="0"/>
              </a:rPr>
              <a:t>Efficiency</a:t>
            </a:r>
            <a:endParaRPr lang="en-US" altLang="zh-CN" sz="1000" b="0" dirty="0">
              <a:solidFill>
                <a:srgbClr val="0000FF"/>
              </a:solidFill>
              <a:latin typeface="Times New Roman" panose="02020603050405020304" pitchFamily="18" charset="0"/>
              <a:cs typeface="Times New Roman" panose="02020603050405020304" pitchFamily="18" charset="0"/>
            </a:endParaRPr>
          </a:p>
          <a:p>
            <a:pPr lvl="1" algn="just" eaLnBrk="1" hangingPunct="1">
              <a:defRPr/>
            </a:pPr>
            <a:r>
              <a:rPr lang="en-US" altLang="zh-CN" sz="1800" b="0" dirty="0"/>
              <a:t>Evaluate the average process time per 1,000 trajectories</a:t>
            </a:r>
          </a:p>
        </p:txBody>
      </p:sp>
      <p:pic>
        <p:nvPicPr>
          <p:cNvPr id="2" name="Picture 1">
            <a:extLst>
              <a:ext uri="{FF2B5EF4-FFF2-40B4-BE49-F238E27FC236}">
                <a16:creationId xmlns:a16="http://schemas.microsoft.com/office/drawing/2014/main" id="{F1C0604A-0C55-F145-D870-5A26E3AA17F5}"/>
              </a:ext>
            </a:extLst>
          </p:cNvPr>
          <p:cNvPicPr>
            <a:picLocks noChangeAspect="1"/>
          </p:cNvPicPr>
          <p:nvPr/>
        </p:nvPicPr>
        <p:blipFill>
          <a:blip r:embed="rId3"/>
          <a:stretch>
            <a:fillRect/>
          </a:stretch>
        </p:blipFill>
        <p:spPr>
          <a:xfrm>
            <a:off x="535870" y="2423721"/>
            <a:ext cx="8841557" cy="1370918"/>
          </a:xfrm>
          <a:prstGeom prst="rect">
            <a:avLst/>
          </a:prstGeom>
        </p:spPr>
      </p:pic>
      <p:sp>
        <p:nvSpPr>
          <p:cNvPr id="3" name="Rounded Rectangle 2" descr=" 11">
            <a:extLst>
              <a:ext uri="{FF2B5EF4-FFF2-40B4-BE49-F238E27FC236}">
                <a16:creationId xmlns:a16="http://schemas.microsoft.com/office/drawing/2014/main" id="{D8AE9703-C637-D1BD-6AE3-EF8F2C6A1812}"/>
              </a:ext>
            </a:extLst>
          </p:cNvPr>
          <p:cNvSpPr/>
          <p:nvPr/>
        </p:nvSpPr>
        <p:spPr>
          <a:xfrm>
            <a:off x="642494" y="4573195"/>
            <a:ext cx="8684069" cy="1248141"/>
          </a:xfrm>
          <a:prstGeom prst="roundRect">
            <a:avLst/>
          </a:prstGeom>
          <a:noFill/>
          <a:ln w="28575">
            <a:solidFill>
              <a:srgbClr val="1922D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800"/>
              </a:spcAft>
            </a:pPr>
            <a:r>
              <a:rPr lang="en-US" sz="2000" b="0" dirty="0">
                <a:solidFill>
                  <a:schemeClr val="tx1"/>
                </a:solidFill>
                <a:latin typeface="Arial" panose="020B0604020202020204" pitchFamily="34" charset="0"/>
                <a:cs typeface="Arial" panose="020B0604020202020204" pitchFamily="34" charset="0"/>
              </a:rPr>
              <a:t>Our method has </a:t>
            </a:r>
            <a:r>
              <a:rPr lang="en-US" sz="2000" b="0" dirty="0">
                <a:solidFill>
                  <a:srgbClr val="C00000"/>
                </a:solidFill>
                <a:latin typeface="Arial" panose="020B0604020202020204" pitchFamily="34" charset="0"/>
                <a:cs typeface="Arial" panose="020B0604020202020204" pitchFamily="34" charset="0"/>
              </a:rPr>
              <a:t>two orders of magnitude</a:t>
            </a:r>
            <a:r>
              <a:rPr lang="en-US" sz="2000" b="0" dirty="0">
                <a:solidFill>
                  <a:schemeClr val="tx1"/>
                </a:solidFill>
                <a:latin typeface="Arial" panose="020B0604020202020204" pitchFamily="34" charset="0"/>
                <a:cs typeface="Arial" panose="020B0604020202020204" pitchFamily="34" charset="0"/>
              </a:rPr>
              <a:t> improvement compared to the baseline method. The process time of a single trajectory is at the level of </a:t>
            </a:r>
            <a:r>
              <a:rPr lang="en-US" sz="2000" b="0" dirty="0" err="1">
                <a:solidFill>
                  <a:srgbClr val="C00000"/>
                </a:solidFill>
                <a:latin typeface="Arial" panose="020B0604020202020204" pitchFamily="34" charset="0"/>
                <a:cs typeface="Arial" panose="020B0604020202020204" pitchFamily="34" charset="0"/>
              </a:rPr>
              <a:t>submillisecond</a:t>
            </a:r>
            <a:r>
              <a:rPr lang="en-US" sz="2000" b="0" dirty="0">
                <a:solidFill>
                  <a:schemeClr val="tx1"/>
                </a:solidFill>
                <a:latin typeface="Arial" panose="020B0604020202020204" pitchFamily="34" charset="0"/>
                <a:cs typeface="Arial" panose="020B0604020202020204" pitchFamily="34" charset="0"/>
              </a:rPr>
              <a:t>.</a:t>
            </a:r>
          </a:p>
          <a:p>
            <a:pPr>
              <a:spcAft>
                <a:spcPts val="800"/>
              </a:spcAft>
            </a:pP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123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54DB296F-C0F9-5D4F-907C-9D61296A9F14}"/>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Experimental Evaluation</a:t>
            </a:r>
          </a:p>
          <a:p>
            <a:pPr eaLnBrk="1" hangingPunct="1">
              <a:defRPr/>
            </a:pPr>
            <a:endParaRPr lang="en-US" altLang="zh-CN" sz="3600" kern="0" dirty="0">
              <a:solidFill>
                <a:srgbClr val="C00000"/>
              </a:solidFill>
            </a:endParaRPr>
          </a:p>
        </p:txBody>
      </p:sp>
      <p:sp>
        <p:nvSpPr>
          <p:cNvPr id="45059" name="Rectangle 2">
            <a:extLst>
              <a:ext uri="{FF2B5EF4-FFF2-40B4-BE49-F238E27FC236}">
                <a16:creationId xmlns:a16="http://schemas.microsoft.com/office/drawing/2014/main" id="{D3313A27-A2D2-D760-929A-861A1C3930A4}"/>
              </a:ext>
            </a:extLst>
          </p:cNvPr>
          <p:cNvSpPr txBox="1">
            <a:spLocks noChangeArrowheads="1"/>
          </p:cNvSpPr>
          <p:nvPr/>
        </p:nvSpPr>
        <p:spPr bwMode="auto">
          <a:xfrm>
            <a:off x="421268" y="1224941"/>
            <a:ext cx="8848855" cy="2876550"/>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defRPr/>
            </a:pPr>
            <a:r>
              <a:rPr lang="en-US" altLang="zh-CN" sz="2400" b="0" dirty="0">
                <a:solidFill>
                  <a:srgbClr val="0000CC"/>
                </a:solidFill>
                <a:latin typeface="+mn-lt"/>
                <a:cs typeface="Times New Roman" panose="02020603050405020304" pitchFamily="18" charset="0"/>
              </a:rPr>
              <a:t>Attack resilience</a:t>
            </a:r>
            <a:endParaRPr lang="en-US" altLang="zh-CN" sz="1000" b="0" dirty="0">
              <a:solidFill>
                <a:srgbClr val="0000FF"/>
              </a:solidFill>
              <a:latin typeface="Times New Roman" panose="02020603050405020304" pitchFamily="18" charset="0"/>
              <a:cs typeface="Times New Roman" panose="02020603050405020304" pitchFamily="18" charset="0"/>
            </a:endParaRPr>
          </a:p>
          <a:p>
            <a:pPr lvl="1" algn="just" eaLnBrk="1" hangingPunct="1">
              <a:defRPr/>
            </a:pPr>
            <a:r>
              <a:rPr lang="en-US" altLang="zh-CN" sz="1800" b="0" dirty="0">
                <a:solidFill>
                  <a:srgbClr val="C00000"/>
                </a:solidFill>
              </a:rPr>
              <a:t>Re-identification attack</a:t>
            </a:r>
            <a:r>
              <a:rPr lang="en-US" altLang="zh-CN" sz="1800" b="0" dirty="0"/>
              <a:t>: use adversary knowledge (e.g. </a:t>
            </a:r>
            <a:r>
              <a:rPr lang="en-US" altLang="zh-CN" sz="1800" b="0" dirty="0" err="1"/>
              <a:t>subtrajectories</a:t>
            </a:r>
            <a:r>
              <a:rPr lang="en-US" altLang="zh-CN" sz="1800" b="0" dirty="0"/>
              <a:t>) to identify the individual user in the published dataset and acquire information about attacked user’s whole trajectory</a:t>
            </a:r>
          </a:p>
          <a:p>
            <a:pPr marL="457200" lvl="1" indent="0" algn="just" eaLnBrk="1" hangingPunct="1">
              <a:buNone/>
              <a:defRPr/>
            </a:pPr>
            <a:endParaRPr lang="en-US" altLang="zh-CN" sz="1800" b="0" dirty="0">
              <a:solidFill>
                <a:srgbClr val="C00000"/>
              </a:solidFill>
            </a:endParaRPr>
          </a:p>
          <a:p>
            <a:pPr lvl="1" algn="just" eaLnBrk="1" hangingPunct="1">
              <a:defRPr/>
            </a:pPr>
            <a:endParaRPr lang="en-US" altLang="zh-CN" sz="1800" b="0" dirty="0">
              <a:solidFill>
                <a:srgbClr val="C00000"/>
              </a:solidFill>
            </a:endParaRPr>
          </a:p>
          <a:p>
            <a:pPr lvl="1" algn="just" eaLnBrk="1" hangingPunct="1">
              <a:defRPr/>
            </a:pPr>
            <a:r>
              <a:rPr lang="en-US" altLang="zh-CN" sz="1800" b="0" dirty="0">
                <a:solidFill>
                  <a:srgbClr val="C00000"/>
                </a:solidFill>
              </a:rPr>
              <a:t>Outlier attack</a:t>
            </a:r>
            <a:r>
              <a:rPr lang="en-US" altLang="zh-CN" sz="1800" b="0" dirty="0"/>
              <a:t>: trajectories with irregular attributes in the published dataset will be easier to be distinguished from other normal trajectories, which may cause privacy leakage.</a:t>
            </a:r>
          </a:p>
        </p:txBody>
      </p:sp>
      <p:grpSp>
        <p:nvGrpSpPr>
          <p:cNvPr id="2" name="Group 1">
            <a:extLst>
              <a:ext uri="{FF2B5EF4-FFF2-40B4-BE49-F238E27FC236}">
                <a16:creationId xmlns:a16="http://schemas.microsoft.com/office/drawing/2014/main" id="{4FCA4133-8DD4-B1CF-CAE9-09D4A8C9E994}"/>
              </a:ext>
            </a:extLst>
          </p:cNvPr>
          <p:cNvGrpSpPr/>
          <p:nvPr/>
        </p:nvGrpSpPr>
        <p:grpSpPr>
          <a:xfrm>
            <a:off x="2459227" y="4475658"/>
            <a:ext cx="4772936" cy="2118924"/>
            <a:chOff x="2430272" y="4573194"/>
            <a:chExt cx="4772936" cy="2118924"/>
          </a:xfrm>
        </p:grpSpPr>
        <p:pic>
          <p:nvPicPr>
            <p:cNvPr id="9" name="图片 8">
              <a:extLst>
                <a:ext uri="{FF2B5EF4-FFF2-40B4-BE49-F238E27FC236}">
                  <a16:creationId xmlns:a16="http://schemas.microsoft.com/office/drawing/2014/main" id="{1E636805-E2DA-41C6-9475-1474DCD231CF}"/>
                </a:ext>
              </a:extLst>
            </p:cNvPr>
            <p:cNvPicPr>
              <a:picLocks noChangeAspect="1"/>
            </p:cNvPicPr>
            <p:nvPr/>
          </p:nvPicPr>
          <p:blipFill>
            <a:blip r:embed="rId3"/>
            <a:stretch>
              <a:fillRect/>
            </a:stretch>
          </p:blipFill>
          <p:spPr>
            <a:xfrm>
              <a:off x="2430272" y="4573194"/>
              <a:ext cx="4668697" cy="2118924"/>
            </a:xfrm>
            <a:prstGeom prst="rect">
              <a:avLst/>
            </a:prstGeom>
          </p:spPr>
        </p:pic>
        <p:sp>
          <p:nvSpPr>
            <p:cNvPr id="11" name="椭圆 10">
              <a:extLst>
                <a:ext uri="{FF2B5EF4-FFF2-40B4-BE49-F238E27FC236}">
                  <a16:creationId xmlns:a16="http://schemas.microsoft.com/office/drawing/2014/main" id="{882851DA-E69D-468E-9DBA-4C31B7CEF16E}"/>
                </a:ext>
              </a:extLst>
            </p:cNvPr>
            <p:cNvSpPr/>
            <p:nvPr/>
          </p:nvSpPr>
          <p:spPr>
            <a:xfrm rot="1223747">
              <a:off x="2633858" y="5090844"/>
              <a:ext cx="2142078" cy="320394"/>
            </a:xfrm>
            <a:prstGeom prst="ellipse">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黑体" panose="02010609060101010101" charset="-122"/>
              </a:endParaRPr>
            </a:p>
          </p:txBody>
        </p:sp>
        <p:sp>
          <p:nvSpPr>
            <p:cNvPr id="12" name="椭圆 9">
              <a:extLst>
                <a:ext uri="{FF2B5EF4-FFF2-40B4-BE49-F238E27FC236}">
                  <a16:creationId xmlns:a16="http://schemas.microsoft.com/office/drawing/2014/main" id="{C58BE895-FF2C-411C-BC48-72F71C7A98B2}"/>
                </a:ext>
              </a:extLst>
            </p:cNvPr>
            <p:cNvSpPr/>
            <p:nvPr/>
          </p:nvSpPr>
          <p:spPr>
            <a:xfrm>
              <a:off x="5006318" y="4792894"/>
              <a:ext cx="2196890" cy="268127"/>
            </a:xfrm>
            <a:prstGeom prst="ellipse">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黑体" panose="02010609060101010101" charset="-122"/>
              </a:endParaRPr>
            </a:p>
          </p:txBody>
        </p:sp>
      </p:grpSp>
    </p:spTree>
    <p:extLst>
      <p:ext uri="{BB962C8B-B14F-4D97-AF65-F5344CB8AC3E}">
        <p14:creationId xmlns:p14="http://schemas.microsoft.com/office/powerpoint/2010/main" val="242341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BC3C817B-5CAE-D95F-AEAC-2D64301FA4A0}"/>
              </a:ext>
            </a:extLst>
          </p:cNvPr>
          <p:cNvSpPr>
            <a:spLocks noGrp="1" noChangeArrowheads="1"/>
          </p:cNvSpPr>
          <p:nvPr>
            <p:ph type="title"/>
          </p:nvPr>
        </p:nvSpPr>
        <p:spPr>
          <a:xfrm>
            <a:off x="461963" y="131763"/>
            <a:ext cx="8915400" cy="1008062"/>
          </a:xfrm>
        </p:spPr>
        <p:txBody>
          <a:bodyPr/>
          <a:lstStyle/>
          <a:p>
            <a:pPr eaLnBrk="1" hangingPunct="1"/>
            <a:r>
              <a:rPr lang="en-US" altLang="zh-CN" sz="3600" b="1">
                <a:solidFill>
                  <a:srgbClr val="C00000"/>
                </a:solidFill>
                <a:ea typeface="宋体" panose="02010600030101010101" pitchFamily="2" charset="-122"/>
              </a:rPr>
              <a:t>Outline </a:t>
            </a:r>
          </a:p>
        </p:txBody>
      </p:sp>
      <p:sp>
        <p:nvSpPr>
          <p:cNvPr id="43011" name="内容占位符 2">
            <a:extLst>
              <a:ext uri="{FF2B5EF4-FFF2-40B4-BE49-F238E27FC236}">
                <a16:creationId xmlns:a16="http://schemas.microsoft.com/office/drawing/2014/main" id="{92502D9E-14B6-384D-C5B4-9C3BE9CE3DA9}"/>
              </a:ext>
            </a:extLst>
          </p:cNvPr>
          <p:cNvSpPr>
            <a:spLocks noGrp="1" noChangeArrowheads="1"/>
          </p:cNvSpPr>
          <p:nvPr>
            <p:ph type="body" idx="1"/>
          </p:nvPr>
        </p:nvSpPr>
        <p:spPr>
          <a:xfrm>
            <a:off x="461963" y="1330325"/>
            <a:ext cx="8948737" cy="4862513"/>
          </a:xfrm>
        </p:spPr>
        <p:txBody>
          <a:bodyPr/>
          <a:lstStyle/>
          <a:p>
            <a:pPr eaLnBrk="1" hangingPunct="1">
              <a:lnSpc>
                <a:spcPct val="15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Motivation</a:t>
            </a:r>
          </a:p>
          <a:p>
            <a:pPr eaLnBrk="1" hangingPunct="1">
              <a:lnSpc>
                <a:spcPct val="15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Related Work</a:t>
            </a:r>
            <a:endParaRPr lang="en-US" altLang="zh-CN" sz="2400">
              <a:solidFill>
                <a:srgbClr val="C0C0C0"/>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Preliminaries</a:t>
            </a:r>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Algorithms</a:t>
            </a:r>
          </a:p>
          <a:p>
            <a:pPr eaLnBrk="1" hangingPunct="1">
              <a:lnSpc>
                <a:spcPct val="15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Experimental Evaluation</a:t>
            </a:r>
          </a:p>
          <a:p>
            <a:pPr eaLnBrk="1" hangingPunct="1">
              <a:lnSpc>
                <a:spcPct val="150000"/>
              </a:lnSpc>
            </a:pPr>
            <a:r>
              <a:rPr lang="en-US" altLang="zh-CN" sz="2400" b="1">
                <a:latin typeface="Times New Roman" panose="02020603050405020304" pitchFamily="18" charset="0"/>
                <a:ea typeface="宋体" panose="02010600030101010101" pitchFamily="2" charset="-122"/>
                <a:cs typeface="Times New Roman" panose="02020603050405020304" pitchFamily="18" charset="0"/>
              </a:rPr>
              <a:t>Conclusions</a:t>
            </a:r>
          </a:p>
        </p:txBody>
      </p:sp>
    </p:spTree>
    <p:custDataLst>
      <p:tags r:id="rId1"/>
    </p:custData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C9F62799-7923-26C1-AB87-FCEEA313ADEC}"/>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Conclusions</a:t>
            </a:r>
          </a:p>
        </p:txBody>
      </p:sp>
      <p:sp>
        <p:nvSpPr>
          <p:cNvPr id="53251" name="Rectangle 2">
            <a:extLst>
              <a:ext uri="{FF2B5EF4-FFF2-40B4-BE49-F238E27FC236}">
                <a16:creationId xmlns:a16="http://schemas.microsoft.com/office/drawing/2014/main" id="{DA0059F9-B854-CD73-7726-3603623701C2}"/>
              </a:ext>
            </a:extLst>
          </p:cNvPr>
          <p:cNvSpPr txBox="1">
            <a:spLocks noChangeArrowheads="1"/>
          </p:cNvSpPr>
          <p:nvPr/>
        </p:nvSpPr>
        <p:spPr bwMode="auto">
          <a:xfrm>
            <a:off x="177959" y="1079500"/>
            <a:ext cx="8980487" cy="5403169"/>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marL="457200" lvl="1" indent="0" algn="just" eaLnBrk="1" hangingPunct="1">
              <a:buFont typeface="Wingdings" panose="05000000000000000000" pitchFamily="2" charset="2"/>
              <a:buNone/>
              <a:defRPr/>
            </a:pPr>
            <a:endParaRPr lang="en-US" altLang="zh-CN" sz="2000" b="0" dirty="0">
              <a:latin typeface="+mn-lt"/>
              <a:cs typeface="Times New Roman" panose="02020603050405020304" pitchFamily="18" charset="0"/>
            </a:endParaRPr>
          </a:p>
          <a:p>
            <a:pPr lvl="1" algn="just" eaLnBrk="1" hangingPunct="1">
              <a:defRPr/>
            </a:pPr>
            <a:r>
              <a:rPr lang="en-US" altLang="zh-CN" sz="2000" b="0" dirty="0">
                <a:solidFill>
                  <a:srgbClr val="0000CC"/>
                </a:solidFill>
                <a:latin typeface="+mn-lt"/>
                <a:cs typeface="Times New Roman" panose="02020603050405020304" pitchFamily="18" charset="0"/>
              </a:rPr>
              <a:t>The first LDP trajectory synthesis. </a:t>
            </a:r>
            <a:r>
              <a:rPr lang="en-US" altLang="zh-CN" sz="2000" b="0" dirty="0">
                <a:latin typeface="+mn-lt"/>
                <a:cs typeface="Times New Roman" panose="02020603050405020304" pitchFamily="18" charset="0"/>
              </a:rPr>
              <a:t>We present the </a:t>
            </a:r>
            <a:r>
              <a:rPr lang="en-US" altLang="zh-CN" sz="2000" b="0" dirty="0">
                <a:cs typeface="Times New Roman" panose="02020603050405020304" pitchFamily="18" charset="0"/>
              </a:rPr>
              <a:t>first trajectory synthesis solution with local differential privacy guarantee without any external knowledge.</a:t>
            </a:r>
            <a:endParaRPr lang="en-US" altLang="zh-CN" sz="2000" b="0" dirty="0">
              <a:latin typeface="+mn-lt"/>
              <a:cs typeface="Times New Roman" panose="02020603050405020304" pitchFamily="18" charset="0"/>
            </a:endParaRPr>
          </a:p>
          <a:p>
            <a:pPr lvl="1" algn="just" eaLnBrk="1" hangingPunct="1">
              <a:defRPr/>
            </a:pPr>
            <a:endParaRPr lang="en-US" altLang="zh-CN" sz="2000" b="0" dirty="0">
              <a:latin typeface="+mn-lt"/>
              <a:cs typeface="Times New Roman" panose="02020603050405020304" pitchFamily="18" charset="0"/>
            </a:endParaRPr>
          </a:p>
          <a:p>
            <a:pPr lvl="1" algn="just" eaLnBrk="1" hangingPunct="1">
              <a:defRPr/>
            </a:pPr>
            <a:r>
              <a:rPr lang="en-US" altLang="zh-CN" sz="2000" b="0" dirty="0">
                <a:solidFill>
                  <a:srgbClr val="0000CC"/>
                </a:solidFill>
                <a:latin typeface="+mn-lt"/>
                <a:cs typeface="Times New Roman" panose="02020603050405020304" pitchFamily="18" charset="0"/>
              </a:rPr>
              <a:t>A neat and effective framework.</a:t>
            </a:r>
            <a:r>
              <a:rPr lang="en-US" altLang="zh-CN" sz="2000" b="0" dirty="0">
                <a:latin typeface="+mn-lt"/>
                <a:cs typeface="Times New Roman" panose="02020603050405020304" pitchFamily="18" charset="0"/>
              </a:rPr>
              <a:t> </a:t>
            </a:r>
            <a:r>
              <a:rPr lang="en-US" altLang="zh-CN" sz="2000" b="0" dirty="0" err="1">
                <a:latin typeface="+mn-lt"/>
                <a:cs typeface="Times New Roman" panose="02020603050405020304" pitchFamily="18" charset="0"/>
              </a:rPr>
              <a:t>LDPTrace</a:t>
            </a:r>
            <a:r>
              <a:rPr lang="en-US" altLang="zh-CN" sz="2000" b="0" dirty="0">
                <a:latin typeface="+mn-lt"/>
                <a:cs typeface="Times New Roman" panose="02020603050405020304" pitchFamily="18" charset="0"/>
              </a:rPr>
              <a:t> </a:t>
            </a:r>
            <a:r>
              <a:rPr lang="en-US" altLang="zh-CN" sz="2000" b="0" dirty="0">
                <a:cs typeface="Times New Roman" panose="02020603050405020304" pitchFamily="18" charset="0"/>
              </a:rPr>
              <a:t>collects key moving patterns from each user, and devise an adaptive synthesis algorithm to generate authentic traces with nearly no computational overhead.</a:t>
            </a:r>
          </a:p>
          <a:p>
            <a:pPr lvl="1" algn="just" eaLnBrk="1" hangingPunct="1">
              <a:defRPr/>
            </a:pPr>
            <a:endParaRPr lang="en-US" altLang="zh-CN" sz="2000" b="0" dirty="0">
              <a:latin typeface="+mn-lt"/>
              <a:cs typeface="Times New Roman" panose="02020603050405020304" pitchFamily="18" charset="0"/>
            </a:endParaRPr>
          </a:p>
          <a:p>
            <a:pPr lvl="1" algn="just" eaLnBrk="1" hangingPunct="1">
              <a:defRPr/>
            </a:pPr>
            <a:r>
              <a:rPr lang="en-US" altLang="zh-CN" sz="2000" b="0" dirty="0">
                <a:solidFill>
                  <a:srgbClr val="0000CC"/>
                </a:solidFill>
                <a:latin typeface="+mn-lt"/>
                <a:cs typeface="Times New Roman" panose="02020603050405020304" pitchFamily="18" charset="0"/>
              </a:rPr>
              <a:t>Theoretical guarantee. </a:t>
            </a:r>
            <a:r>
              <a:rPr lang="en-US" altLang="zh-CN" sz="2000" b="0" dirty="0">
                <a:latin typeface="+mn-lt"/>
                <a:cs typeface="Times New Roman" panose="02020603050405020304" pitchFamily="18" charset="0"/>
              </a:rPr>
              <a:t>Comprehensive </a:t>
            </a:r>
            <a:r>
              <a:rPr lang="en-US" altLang="zh-CN" sz="2000" b="0" dirty="0">
                <a:cs typeface="Times New Roman" panose="02020603050405020304" pitchFamily="18" charset="0"/>
              </a:rPr>
              <a:t>analysis on the errors and complexity of </a:t>
            </a:r>
            <a:r>
              <a:rPr lang="en-US" altLang="zh-CN" sz="2000" b="0" dirty="0" err="1">
                <a:cs typeface="Times New Roman" panose="02020603050405020304" pitchFamily="18" charset="0"/>
              </a:rPr>
              <a:t>LDPTrace</a:t>
            </a:r>
            <a:r>
              <a:rPr lang="en-US" altLang="zh-CN" sz="2000" b="0" dirty="0">
                <a:cs typeface="Times New Roman" panose="02020603050405020304" pitchFamily="18" charset="0"/>
              </a:rPr>
              <a:t>, and present a guideline for selecting the grid granularity.</a:t>
            </a:r>
            <a:endParaRPr lang="en-US" altLang="zh-CN" sz="2000" b="0" dirty="0">
              <a:latin typeface="+mn-lt"/>
              <a:cs typeface="Times New Roman" panose="02020603050405020304" pitchFamily="18" charset="0"/>
            </a:endParaRPr>
          </a:p>
          <a:p>
            <a:pPr lvl="1" algn="just" eaLnBrk="1" hangingPunct="1">
              <a:defRPr/>
            </a:pPr>
            <a:endParaRPr lang="en-US" altLang="zh-CN" sz="2000" b="0" dirty="0">
              <a:latin typeface="+mn-lt"/>
              <a:cs typeface="Times New Roman" panose="02020603050405020304" pitchFamily="18" charset="0"/>
            </a:endParaRPr>
          </a:p>
          <a:p>
            <a:pPr lvl="1" algn="just" eaLnBrk="1" hangingPunct="1">
              <a:defRPr/>
            </a:pPr>
            <a:r>
              <a:rPr lang="en-US" altLang="zh-CN" sz="2000" b="0" dirty="0">
                <a:solidFill>
                  <a:srgbClr val="0000CC"/>
                </a:solidFill>
                <a:latin typeface="+mn-lt"/>
                <a:cs typeface="Times New Roman" panose="02020603050405020304" pitchFamily="18" charset="0"/>
              </a:rPr>
              <a:t>Extensive experiments. </a:t>
            </a:r>
            <a:r>
              <a:rPr lang="en-US" altLang="zh-CN" sz="2000" b="0" dirty="0">
                <a:latin typeface="+mn-lt"/>
                <a:cs typeface="Times New Roman" panose="02020603050405020304" pitchFamily="18" charset="0"/>
              </a:rPr>
              <a:t>Considerable experimental results demonstrate the superiority of </a:t>
            </a:r>
            <a:r>
              <a:rPr lang="en-US" altLang="zh-CN" sz="2000" b="0" dirty="0" err="1">
                <a:cs typeface="Times New Roman" panose="02020603050405020304" pitchFamily="18" charset="0"/>
              </a:rPr>
              <a:t>LDPTrace</a:t>
            </a:r>
            <a:r>
              <a:rPr lang="en-US" altLang="zh-CN" sz="2000" b="0" dirty="0">
                <a:latin typeface="+mn-lt"/>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251">
                                            <p:txEl>
                                              <p:pRg st="3" end="3"/>
                                            </p:txEl>
                                          </p:spTgt>
                                        </p:tgtEl>
                                        <p:attrNameLst>
                                          <p:attrName>style.visibility</p:attrName>
                                        </p:attrNameLst>
                                      </p:cBhvr>
                                      <p:to>
                                        <p:strVal val="visible"/>
                                      </p:to>
                                    </p:set>
                                    <p:animEffect transition="in" filter="blinds(horizontal)">
                                      <p:cBhvr>
                                        <p:cTn id="7" dur="500"/>
                                        <p:tgtEl>
                                          <p:spTgt spid="5325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3251">
                                            <p:txEl>
                                              <p:pRg st="5" end="5"/>
                                            </p:txEl>
                                          </p:spTgt>
                                        </p:tgtEl>
                                        <p:attrNameLst>
                                          <p:attrName>style.visibility</p:attrName>
                                        </p:attrNameLst>
                                      </p:cBhvr>
                                      <p:to>
                                        <p:strVal val="visible"/>
                                      </p:to>
                                    </p:set>
                                    <p:animEffect transition="in" filter="blinds(horizontal)">
                                      <p:cBhvr>
                                        <p:cTn id="12" dur="500"/>
                                        <p:tgtEl>
                                          <p:spTgt spid="53251">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3251">
                                            <p:txEl>
                                              <p:pRg st="7" end="7"/>
                                            </p:txEl>
                                          </p:spTgt>
                                        </p:tgtEl>
                                        <p:attrNameLst>
                                          <p:attrName>style.visibility</p:attrName>
                                        </p:attrNameLst>
                                      </p:cBhvr>
                                      <p:to>
                                        <p:strVal val="visible"/>
                                      </p:to>
                                    </p:set>
                                    <p:animEffect transition="in" filter="blinds(horizontal)">
                                      <p:cBhvr>
                                        <p:cTn id="17" dur="500"/>
                                        <p:tgtEl>
                                          <p:spTgt spid="532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C20E648-76F7-FE9D-EAB1-4B4C73020E13}"/>
              </a:ext>
            </a:extLst>
          </p:cNvPr>
          <p:cNvSpPr txBox="1">
            <a:spLocks noChangeArrowheads="1"/>
          </p:cNvSpPr>
          <p:nvPr/>
        </p:nvSpPr>
        <p:spPr bwMode="auto">
          <a:xfrm>
            <a:off x="1141413" y="2478088"/>
            <a:ext cx="7623175" cy="792162"/>
          </a:xfrm>
          <a:prstGeom prst="rect">
            <a:avLst/>
          </a:prstGeom>
          <a:noFill/>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algn="ctr" eaLnBrk="1" hangingPunct="1">
              <a:defRPr/>
            </a:pPr>
            <a:r>
              <a:rPr lang="en-US" altLang="zh-CN" sz="5400" kern="0" dirty="0">
                <a:solidFill>
                  <a:srgbClr val="0000CC"/>
                </a:solidFill>
                <a:latin typeface="+mn-lt"/>
              </a:rPr>
              <a:t>Thank you</a:t>
            </a:r>
            <a:r>
              <a:rPr lang="zh-CN" altLang="en-US" sz="5400" kern="0" dirty="0">
                <a:solidFill>
                  <a:srgbClr val="0000CC"/>
                </a:solidFill>
                <a:latin typeface="+mn-lt"/>
              </a:rPr>
              <a:t> </a:t>
            </a:r>
            <a:r>
              <a:rPr lang="en-US" altLang="zh-CN" sz="5400" kern="0" dirty="0">
                <a:solidFill>
                  <a:srgbClr val="0000CC"/>
                </a:solidFill>
                <a:latin typeface="+mn-lt"/>
              </a:rPr>
              <a:t>!</a:t>
            </a:r>
          </a:p>
        </p:txBody>
      </p:sp>
      <p:sp>
        <p:nvSpPr>
          <p:cNvPr id="47107" name="Rectangle 5">
            <a:extLst>
              <a:ext uri="{FF2B5EF4-FFF2-40B4-BE49-F238E27FC236}">
                <a16:creationId xmlns:a16="http://schemas.microsoft.com/office/drawing/2014/main" id="{CAE60343-5914-9B5D-B9E4-811B7584E961}"/>
              </a:ext>
            </a:extLst>
          </p:cNvPr>
          <p:cNvSpPr txBox="1">
            <a:spLocks noChangeArrowheads="1"/>
          </p:cNvSpPr>
          <p:nvPr/>
        </p:nvSpPr>
        <p:spPr bwMode="auto">
          <a:xfrm>
            <a:off x="1141413" y="5351448"/>
            <a:ext cx="821848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eaLnBrk="1" hangingPunct="1">
              <a:lnSpc>
                <a:spcPct val="90000"/>
              </a:lnSpc>
              <a:buNone/>
            </a:pPr>
            <a:r>
              <a:rPr lang="en-US" altLang="zh-CN" sz="1800" b="0" dirty="0" err="1">
                <a:latin typeface="Times New Roman" panose="02020603050405020304" pitchFamily="18" charset="0"/>
                <a:cs typeface="Times New Roman" panose="02020603050405020304" pitchFamily="18" charset="0"/>
              </a:rPr>
              <a:t>LDPTrace</a:t>
            </a:r>
            <a:r>
              <a:rPr lang="en-US" altLang="zh-CN" sz="1800" b="0" dirty="0">
                <a:latin typeface="Times New Roman" panose="02020603050405020304" pitchFamily="18" charset="0"/>
                <a:cs typeface="Times New Roman" panose="02020603050405020304" pitchFamily="18" charset="0"/>
              </a:rPr>
              <a:t>: Locally Differentially Private Trajectory Synthesis</a:t>
            </a:r>
          </a:p>
          <a:p>
            <a:pPr algn="r" eaLnBrk="1" hangingPunct="1">
              <a:lnSpc>
                <a:spcPct val="90000"/>
              </a:lnSpc>
              <a:buNone/>
            </a:pPr>
            <a:r>
              <a:rPr lang="en-US" altLang="zh-CN" sz="1800" b="0" dirty="0">
                <a:latin typeface="Times New Roman" panose="02020603050405020304" pitchFamily="18" charset="0"/>
                <a:cs typeface="Times New Roman" panose="02020603050405020304" pitchFamily="18" charset="0"/>
                <a:hlinkClick r:id="rId3"/>
              </a:rPr>
              <a:t>https://github.com/zealscott/LDPTrace</a:t>
            </a:r>
            <a:endParaRPr lang="en-US" altLang="zh-CN" sz="1800" b="0" dirty="0">
              <a:latin typeface="Times New Roman" panose="02020603050405020304" pitchFamily="18" charset="0"/>
              <a:cs typeface="Times New Roman" panose="02020603050405020304" pitchFamily="18" charset="0"/>
            </a:endParaRPr>
          </a:p>
          <a:p>
            <a:pPr algn="r" eaLnBrk="1" hangingPunct="1">
              <a:lnSpc>
                <a:spcPct val="90000"/>
              </a:lnSpc>
              <a:buNone/>
            </a:pPr>
            <a:r>
              <a:rPr lang="en-US" altLang="zh-CN" sz="1800" b="0" i="1" dirty="0">
                <a:latin typeface="Times New Roman" panose="02020603050405020304" pitchFamily="18" charset="0"/>
                <a:cs typeface="Times New Roman" panose="02020603050405020304" pitchFamily="18" charset="0"/>
              </a:rPr>
              <a:t>VLDB 2023</a:t>
            </a:r>
          </a:p>
          <a:p>
            <a:pPr algn="r" eaLnBrk="1" hangingPunct="1">
              <a:lnSpc>
                <a:spcPct val="90000"/>
              </a:lnSpc>
              <a:buNone/>
            </a:pPr>
            <a:r>
              <a:rPr lang="en-US" altLang="zh-CN" sz="1800" b="0" i="1" dirty="0">
                <a:latin typeface="Times New Roman" panose="02020603050405020304" pitchFamily="18" charset="0"/>
                <a:cs typeface="Times New Roman" panose="02020603050405020304" pitchFamily="18" charset="0"/>
              </a:rPr>
              <a:t>Poster Session: 5:00PM – 7:00PM (#117)</a:t>
            </a:r>
            <a:endParaRPr lang="en-US" altLang="zh-CN" sz="1800" b="0" dirty="0">
              <a:latin typeface="Times New Roman" panose="02020603050405020304" pitchFamily="18" charset="0"/>
              <a:cs typeface="Times New Roman" panose="02020603050405020304" pitchFamily="18" charset="0"/>
            </a:endParaRPr>
          </a:p>
        </p:txBody>
      </p:sp>
      <p:sp>
        <p:nvSpPr>
          <p:cNvPr id="47108" name="文本框 4">
            <a:extLst>
              <a:ext uri="{FF2B5EF4-FFF2-40B4-BE49-F238E27FC236}">
                <a16:creationId xmlns:a16="http://schemas.microsoft.com/office/drawing/2014/main" id="{B33303C3-F9ED-63ED-FA0A-C4C5E69B669B}"/>
              </a:ext>
            </a:extLst>
          </p:cNvPr>
          <p:cNvSpPr txBox="1">
            <a:spLocks noChangeArrowheads="1"/>
          </p:cNvSpPr>
          <p:nvPr/>
        </p:nvSpPr>
        <p:spPr bwMode="auto">
          <a:xfrm>
            <a:off x="7029450" y="4808839"/>
            <a:ext cx="2736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zh-CN" sz="1800" i="1" dirty="0">
                <a:latin typeface="Times New Roman" panose="02020603050405020304" pitchFamily="18" charset="0"/>
                <a:cs typeface="Times New Roman" panose="02020603050405020304" pitchFamily="18" charset="0"/>
                <a:hlinkClick r:id="rId4"/>
              </a:rPr>
              <a:t>ytdu@zju.edu.cn</a:t>
            </a:r>
            <a:endParaRPr lang="en-US" altLang="zh-CN" sz="1800" i="1" dirty="0">
              <a:latin typeface="Times New Roman" panose="02020603050405020304" pitchFamily="18" charset="0"/>
              <a:cs typeface="Times New Roman" panose="02020603050405020304" pitchFamily="18" charset="0"/>
            </a:endParaRPr>
          </a:p>
        </p:txBody>
      </p:sp>
      <p:sp>
        <p:nvSpPr>
          <p:cNvPr id="7" name="Rectangle 2">
            <a:extLst>
              <a:ext uri="{FF2B5EF4-FFF2-40B4-BE49-F238E27FC236}">
                <a16:creationId xmlns:a16="http://schemas.microsoft.com/office/drawing/2014/main" id="{6FC8D85F-84F1-A4ED-35F8-B7A97FFFB68C}"/>
              </a:ext>
            </a:extLst>
          </p:cNvPr>
          <p:cNvSpPr txBox="1">
            <a:spLocks noChangeArrowheads="1"/>
          </p:cNvSpPr>
          <p:nvPr/>
        </p:nvSpPr>
        <p:spPr bwMode="auto">
          <a:xfrm>
            <a:off x="7029450" y="4379913"/>
            <a:ext cx="2324100" cy="423862"/>
          </a:xfrm>
          <a:prstGeom prst="rect">
            <a:avLst/>
          </a:prstGeom>
          <a:noFill/>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algn="ctr" eaLnBrk="1" hangingPunct="1">
              <a:defRPr/>
            </a:pPr>
            <a:r>
              <a:rPr lang="en-US" altLang="zh-CN" sz="2800" kern="0" dirty="0">
                <a:solidFill>
                  <a:srgbClr val="C00000"/>
                </a:solidFill>
                <a:latin typeface="+mn-lt"/>
              </a:rPr>
              <a:t>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9D7B8D99-3EA9-492A-9372-0E1032CCC0EE}"/>
              </a:ext>
            </a:extLst>
          </p:cNvPr>
          <p:cNvSpPr txBox="1">
            <a:spLocks noChangeArrowheads="1"/>
          </p:cNvSpPr>
          <p:nvPr/>
        </p:nvSpPr>
        <p:spPr>
          <a:xfrm>
            <a:off x="436563" y="4746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Motivations</a:t>
            </a:r>
          </a:p>
        </p:txBody>
      </p:sp>
      <p:sp>
        <p:nvSpPr>
          <p:cNvPr id="22531" name="Rectangle 2">
            <a:extLst>
              <a:ext uri="{FF2B5EF4-FFF2-40B4-BE49-F238E27FC236}">
                <a16:creationId xmlns:a16="http://schemas.microsoft.com/office/drawing/2014/main" id="{F9AB6052-32C2-4168-B5CF-B47EF0E7363E}"/>
              </a:ext>
            </a:extLst>
          </p:cNvPr>
          <p:cNvSpPr txBox="1">
            <a:spLocks noChangeArrowheads="1"/>
          </p:cNvSpPr>
          <p:nvPr/>
        </p:nvSpPr>
        <p:spPr bwMode="auto">
          <a:xfrm>
            <a:off x="0" y="1066799"/>
            <a:ext cx="9010391" cy="5657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lvl="1" defTabSz="457200" eaLnBrk="1" fontAlgn="auto" hangingPunct="1">
              <a:lnSpc>
                <a:spcPct val="150000"/>
              </a:lnSpc>
              <a:spcBef>
                <a:spcPts val="0"/>
              </a:spcBef>
              <a:spcAft>
                <a:spcPts val="0"/>
              </a:spcAft>
              <a:buFont typeface="Wingdings" panose="05000000000000000000" pitchFamily="2" charset="2"/>
              <a:buChar char="p"/>
              <a:defRPr/>
            </a:pPr>
            <a:r>
              <a:rPr lang="en-US" altLang="zh-CN" dirty="0">
                <a:solidFill>
                  <a:srgbClr val="103CC9"/>
                </a:solidFill>
                <a:latin typeface="+mn-lt"/>
                <a:ea typeface="SimHei" panose="02010609060101010101" pitchFamily="49" charset="-122"/>
              </a:rPr>
              <a:t>Trajectory data</a:t>
            </a:r>
            <a:r>
              <a:rPr lang="zh-CN" altLang="en-US" dirty="0">
                <a:solidFill>
                  <a:srgbClr val="103CC9"/>
                </a:solidFill>
                <a:latin typeface="+mn-lt"/>
                <a:ea typeface="SimHei" panose="02010609060101010101" pitchFamily="49" charset="-122"/>
              </a:rPr>
              <a:t> </a:t>
            </a:r>
            <a:r>
              <a:rPr lang="en-US" altLang="zh-CN" dirty="0">
                <a:solidFill>
                  <a:srgbClr val="103CC9"/>
                </a:solidFill>
                <a:latin typeface="+mn-lt"/>
                <a:ea typeface="SimHei" panose="02010609060101010101" pitchFamily="49" charset="-122"/>
              </a:rPr>
              <a:t>publication</a:t>
            </a:r>
            <a:endParaRPr lang="en-US" altLang="zh-CN" sz="2000" b="0" dirty="0">
              <a:solidFill>
                <a:srgbClr val="FF0000"/>
              </a:solidFill>
              <a:latin typeface="+mn-lt"/>
              <a:ea typeface="黑体" panose="02010609060101010101" pitchFamily="49" charset="-122"/>
            </a:endParaRPr>
          </a:p>
          <a:p>
            <a:pPr lvl="2" defTabSz="457200" eaLnBrk="1" fontAlgn="auto" hangingPunct="1">
              <a:lnSpc>
                <a:spcPct val="150000"/>
              </a:lnSpc>
              <a:spcBef>
                <a:spcPts val="0"/>
              </a:spcBef>
              <a:spcAft>
                <a:spcPts val="0"/>
              </a:spcAft>
              <a:defRPr/>
            </a:pPr>
            <a:r>
              <a:rPr lang="en-US" altLang="zh-CN" dirty="0"/>
              <a:t>Urban mobility modeling at scale</a:t>
            </a:r>
          </a:p>
          <a:p>
            <a:pPr lvl="3" defTabSz="457200" eaLnBrk="1" fontAlgn="auto" hangingPunct="1">
              <a:lnSpc>
                <a:spcPct val="150000"/>
              </a:lnSpc>
              <a:spcBef>
                <a:spcPts val="0"/>
              </a:spcBef>
              <a:spcAft>
                <a:spcPts val="0"/>
              </a:spcAft>
              <a:defRPr/>
            </a:pPr>
            <a:r>
              <a:rPr lang="en-US" altLang="zh-CN" b="0" dirty="0"/>
              <a:t>Smart traffic design is critical, congestion is getting worse</a:t>
            </a:r>
          </a:p>
          <a:p>
            <a:pPr lvl="2" defTabSz="457200" eaLnBrk="1" fontAlgn="auto" hangingPunct="1">
              <a:lnSpc>
                <a:spcPct val="150000"/>
              </a:lnSpc>
              <a:spcBef>
                <a:spcPts val="0"/>
              </a:spcBef>
              <a:spcAft>
                <a:spcPts val="0"/>
              </a:spcAft>
              <a:defRPr/>
            </a:pPr>
            <a:r>
              <a:rPr lang="en-US" altLang="zh-CN" dirty="0"/>
              <a:t>Epidemiology monitoring</a:t>
            </a:r>
          </a:p>
          <a:p>
            <a:pPr lvl="3" defTabSz="457200" eaLnBrk="1" fontAlgn="auto" hangingPunct="1">
              <a:lnSpc>
                <a:spcPct val="150000"/>
              </a:lnSpc>
              <a:spcBef>
                <a:spcPts val="0"/>
              </a:spcBef>
              <a:spcAft>
                <a:spcPts val="0"/>
              </a:spcAft>
              <a:defRPr/>
            </a:pPr>
            <a:r>
              <a:rPr lang="en-US" altLang="zh-CN" b="0" dirty="0"/>
              <a:t>Important to analysis and forecast the disease spread</a:t>
            </a:r>
          </a:p>
          <a:p>
            <a:pPr lvl="2" defTabSz="457200" eaLnBrk="1" fontAlgn="auto" hangingPunct="1">
              <a:lnSpc>
                <a:spcPct val="150000"/>
              </a:lnSpc>
              <a:spcBef>
                <a:spcPts val="0"/>
              </a:spcBef>
              <a:spcAft>
                <a:spcPts val="0"/>
              </a:spcAft>
              <a:defRPr/>
            </a:pPr>
            <a:r>
              <a:rPr lang="en-US" altLang="zh-CN" dirty="0"/>
              <a:t>Location-based services and so on…</a:t>
            </a:r>
          </a:p>
          <a:p>
            <a:pPr lvl="2" defTabSz="457200" eaLnBrk="1" fontAlgn="auto" hangingPunct="1">
              <a:lnSpc>
                <a:spcPct val="150000"/>
              </a:lnSpc>
              <a:spcBef>
                <a:spcPts val="0"/>
              </a:spcBef>
              <a:spcAft>
                <a:spcPts val="0"/>
              </a:spcAft>
              <a:defRPr/>
            </a:pPr>
            <a:endParaRPr lang="en-US" altLang="zh-CN" sz="1600" dirty="0"/>
          </a:p>
          <a:p>
            <a:pPr lvl="1" defTabSz="457200" eaLnBrk="1" fontAlgn="auto" hangingPunct="1">
              <a:lnSpc>
                <a:spcPct val="150000"/>
              </a:lnSpc>
              <a:spcBef>
                <a:spcPts val="0"/>
              </a:spcBef>
              <a:spcAft>
                <a:spcPts val="0"/>
              </a:spcAft>
              <a:defRPr/>
            </a:pPr>
            <a:endParaRPr lang="en-US" altLang="zh-CN" sz="2000" b="0" dirty="0">
              <a:solidFill>
                <a:prstClr val="black"/>
              </a:solidFill>
              <a:latin typeface="+mn-lt"/>
              <a:ea typeface="黑体" panose="02010609060101010101" pitchFamily="49" charset="-122"/>
            </a:endParaRPr>
          </a:p>
        </p:txBody>
      </p:sp>
      <p:pic>
        <p:nvPicPr>
          <p:cNvPr id="12" name="Picture 14">
            <a:extLst>
              <a:ext uri="{FF2B5EF4-FFF2-40B4-BE49-F238E27FC236}">
                <a16:creationId xmlns:a16="http://schemas.microsoft.com/office/drawing/2014/main" id="{9ADBB70A-9F9F-4E23-8EC1-AB73449B42E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00371" y="4164051"/>
            <a:ext cx="4526083" cy="2559942"/>
          </a:xfrm>
          <a:prstGeom prst="rect">
            <a:avLst/>
          </a:prstGeom>
        </p:spPr>
      </p:pic>
    </p:spTree>
    <p:extLst>
      <p:ext uri="{BB962C8B-B14F-4D97-AF65-F5344CB8AC3E}">
        <p14:creationId xmlns:p14="http://schemas.microsoft.com/office/powerpoint/2010/main" val="4165661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9D7B8D99-3EA9-492A-9372-0E1032CCC0EE}"/>
              </a:ext>
            </a:extLst>
          </p:cNvPr>
          <p:cNvSpPr txBox="1">
            <a:spLocks noChangeArrowheads="1"/>
          </p:cNvSpPr>
          <p:nvPr/>
        </p:nvSpPr>
        <p:spPr>
          <a:xfrm>
            <a:off x="436563" y="4746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Preliminaries</a:t>
            </a:r>
          </a:p>
        </p:txBody>
      </p:sp>
      <mc:AlternateContent xmlns:mc="http://schemas.openxmlformats.org/markup-compatibility/2006" xmlns:a14="http://schemas.microsoft.com/office/drawing/2010/main">
        <mc:Choice Requires="a14">
          <p:sp>
            <p:nvSpPr>
              <p:cNvPr id="22531" name="Rectangle 2">
                <a:extLst>
                  <a:ext uri="{FF2B5EF4-FFF2-40B4-BE49-F238E27FC236}">
                    <a16:creationId xmlns:a16="http://schemas.microsoft.com/office/drawing/2014/main" id="{F9AB6052-32C2-4168-B5CF-B47EF0E7363E}"/>
                  </a:ext>
                </a:extLst>
              </p:cNvPr>
              <p:cNvSpPr txBox="1">
                <a:spLocks noChangeArrowheads="1"/>
              </p:cNvSpPr>
              <p:nvPr/>
            </p:nvSpPr>
            <p:spPr bwMode="auto">
              <a:xfrm>
                <a:off x="124847" y="1285737"/>
                <a:ext cx="9480329" cy="51848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marL="742950" lvl="1" indent="-285750">
                  <a:lnSpc>
                    <a:spcPct val="150000"/>
                  </a:lnSpc>
                  <a:buClr>
                    <a:srgbClr val="C00000"/>
                  </a:buClr>
                  <a:buSzPct val="85000"/>
                  <a:buFont typeface="Wingdings" panose="05000000000000000000" pitchFamily="2" charset="2"/>
                  <a:buChar char="p"/>
                  <a:defRPr/>
                </a:pPr>
                <a:r>
                  <a:rPr lang="en-US" altLang="zh-CN" sz="2400" dirty="0">
                    <a:solidFill>
                      <a:srgbClr val="103CC9"/>
                    </a:solidFill>
                    <a:latin typeface="+mn-lt"/>
                    <a:ea typeface="SimHei" panose="02010609060101010101" pitchFamily="49" charset="-122"/>
                  </a:rPr>
                  <a:t>Tools to achieve LDP: Optimized Unary Encoding (OUE)</a:t>
                </a:r>
              </a:p>
              <a:p>
                <a:pPr marL="457200" lvl="1" indent="0">
                  <a:lnSpc>
                    <a:spcPct val="150000"/>
                  </a:lnSpc>
                  <a:buClr>
                    <a:srgbClr val="C00000"/>
                  </a:buClr>
                  <a:buSzPct val="85000"/>
                  <a:buNone/>
                  <a:defRPr/>
                </a:pPr>
                <a:r>
                  <a:rPr lang="en-US" altLang="zh-CN" sz="2000" b="0" dirty="0">
                    <a:latin typeface="+mn-lt"/>
                    <a:ea typeface="黑体" panose="02010609060101010101" pitchFamily="49" charset="-122"/>
                  </a:rPr>
                  <a:t>OUE is an LDP protocol for </a:t>
                </a:r>
                <a:r>
                  <a:rPr lang="en-US" altLang="zh-CN" sz="2000" b="0" dirty="0">
                    <a:solidFill>
                      <a:srgbClr val="C00000"/>
                    </a:solidFill>
                    <a:latin typeface="+mn-lt"/>
                    <a:ea typeface="黑体" panose="02010609060101010101" pitchFamily="49" charset="-122"/>
                  </a:rPr>
                  <a:t>frequency oracle</a:t>
                </a:r>
                <a:r>
                  <a:rPr lang="en-US" altLang="zh-CN" sz="2000" b="0" dirty="0">
                    <a:latin typeface="+mn-lt"/>
                    <a:ea typeface="黑体" panose="02010609060101010101" pitchFamily="49" charset="-122"/>
                  </a:rPr>
                  <a:t>, which enables the estimation of the frequency of any value </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𝑣</m:t>
                    </m:r>
                  </m:oMath>
                </a14:m>
                <a:r>
                  <a:rPr lang="en-US" altLang="zh-CN" sz="2000" b="0" dirty="0">
                    <a:latin typeface="+mn-lt"/>
                    <a:ea typeface="黑体" panose="02010609060101010101" pitchFamily="49" charset="-122"/>
                  </a:rPr>
                  <a:t>. It has three stages:</a:t>
                </a:r>
              </a:p>
              <a:p>
                <a:pPr marL="800100" lvl="1" indent="-342900">
                  <a:lnSpc>
                    <a:spcPct val="150000"/>
                  </a:lnSpc>
                  <a:buClr>
                    <a:srgbClr val="C00000"/>
                  </a:buClr>
                  <a:buSzPct val="85000"/>
                  <a:buFont typeface="Wingdings" panose="05000000000000000000" pitchFamily="2" charset="2"/>
                  <a:buChar char="Ø"/>
                  <a:defRPr/>
                </a:pPr>
                <a:r>
                  <a:rPr lang="en-US" altLang="zh-CN" sz="2000" b="0" dirty="0">
                    <a:solidFill>
                      <a:srgbClr val="C00000"/>
                    </a:solidFill>
                    <a:latin typeface="+mn-lt"/>
                    <a:ea typeface="黑体" panose="02010609060101010101" pitchFamily="49" charset="-122"/>
                  </a:rPr>
                  <a:t>Encoding</a:t>
                </a:r>
                <a:r>
                  <a:rPr lang="en-US" altLang="zh-CN" sz="2000" b="0" dirty="0">
                    <a:latin typeface="+mn-lt"/>
                    <a:ea typeface="黑体" panose="02010609060101010101" pitchFamily="49" charset="-122"/>
                  </a:rPr>
                  <a:t>: The original value </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𝑥</m:t>
                    </m:r>
                  </m:oMath>
                </a14:m>
                <a:r>
                  <a:rPr lang="en-US" altLang="zh-CN" sz="2000" b="0" dirty="0">
                    <a:latin typeface="+mn-lt"/>
                    <a:ea typeface="黑体" panose="02010609060101010101" pitchFamily="49" charset="-122"/>
                  </a:rPr>
                  <a:t> is encoded as a length-</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𝑑</m:t>
                    </m:r>
                  </m:oMath>
                </a14:m>
                <a:r>
                  <a:rPr lang="en-US" altLang="zh-CN" sz="2000" b="0" dirty="0">
                    <a:latin typeface="+mn-lt"/>
                    <a:ea typeface="黑体" panose="02010609060101010101" pitchFamily="49" charset="-122"/>
                  </a:rPr>
                  <a:t> binary vector </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𝑉</m:t>
                    </m:r>
                  </m:oMath>
                </a14:m>
                <a:r>
                  <a:rPr lang="en-US" altLang="zh-CN" sz="2000" b="0" dirty="0">
                    <a:latin typeface="+mn-lt"/>
                    <a:ea typeface="黑体" panose="02010609060101010101" pitchFamily="49" charset="-122"/>
                  </a:rPr>
                  <a:t>, where only the </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𝑥</m:t>
                    </m:r>
                  </m:oMath>
                </a14:m>
                <a:r>
                  <a:rPr lang="en-US" altLang="zh-CN" sz="2000" b="0" dirty="0">
                    <a:latin typeface="+mn-lt"/>
                    <a:ea typeface="黑体" panose="02010609060101010101" pitchFamily="49" charset="-122"/>
                  </a:rPr>
                  <a:t>-</a:t>
                </a:r>
                <a:r>
                  <a:rPr lang="en-US" altLang="zh-CN" sz="2000" b="0" dirty="0" err="1">
                    <a:latin typeface="+mn-lt"/>
                    <a:ea typeface="黑体" panose="02010609060101010101" pitchFamily="49" charset="-122"/>
                  </a:rPr>
                  <a:t>th</a:t>
                </a:r>
                <a:r>
                  <a:rPr lang="en-US" altLang="zh-CN" sz="2000" b="0" dirty="0">
                    <a:latin typeface="+mn-lt"/>
                    <a:ea typeface="黑体" panose="02010609060101010101" pitchFamily="49" charset="-122"/>
                  </a:rPr>
                  <a:t> bit is set to 1</a:t>
                </a:r>
              </a:p>
              <a:p>
                <a:pPr marL="800100" lvl="1" indent="-342900">
                  <a:lnSpc>
                    <a:spcPct val="150000"/>
                  </a:lnSpc>
                  <a:buClr>
                    <a:srgbClr val="C00000"/>
                  </a:buClr>
                  <a:buSzPct val="85000"/>
                  <a:buFont typeface="Wingdings" panose="05000000000000000000" pitchFamily="2" charset="2"/>
                  <a:buChar char="Ø"/>
                  <a:defRPr/>
                </a:pPr>
                <a:r>
                  <a:rPr lang="en-US" altLang="zh-CN" sz="2000" b="0" dirty="0">
                    <a:solidFill>
                      <a:srgbClr val="C00000"/>
                    </a:solidFill>
                    <a:latin typeface="+mn-lt"/>
                    <a:ea typeface="黑体" panose="02010609060101010101" pitchFamily="49" charset="-122"/>
                  </a:rPr>
                  <a:t>Perturbing</a:t>
                </a:r>
                <a:r>
                  <a:rPr lang="en-US" altLang="zh-CN" sz="2000" b="0" dirty="0">
                    <a:latin typeface="+mn-lt"/>
                    <a:ea typeface="黑体" panose="02010609060101010101" pitchFamily="49" charset="-122"/>
                  </a:rPr>
                  <a:t>: When reporting the encoded vector </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𝑉</m:t>
                    </m:r>
                  </m:oMath>
                </a14:m>
                <a:r>
                  <a:rPr lang="en-US" altLang="zh-CN" sz="2000" b="0" dirty="0">
                    <a:latin typeface="+mn-lt"/>
                    <a:ea typeface="黑体" panose="02010609060101010101" pitchFamily="49" charset="-122"/>
                  </a:rPr>
                  <a:t>, it is perturbed as follows:</a:t>
                </a:r>
              </a:p>
              <a:p>
                <a:pPr marL="800100" lvl="1" indent="-342900">
                  <a:lnSpc>
                    <a:spcPct val="150000"/>
                  </a:lnSpc>
                  <a:buClr>
                    <a:srgbClr val="C00000"/>
                  </a:buClr>
                  <a:buSzPct val="85000"/>
                  <a:buFont typeface="Wingdings" panose="05000000000000000000" pitchFamily="2" charset="2"/>
                  <a:buChar char="Ø"/>
                  <a:defRPr/>
                </a:pPr>
                <a:endParaRPr lang="en-US" altLang="zh-CN" sz="2000" b="0" dirty="0">
                  <a:latin typeface="+mn-lt"/>
                  <a:ea typeface="黑体" panose="02010609060101010101" pitchFamily="49" charset="-122"/>
                </a:endParaRPr>
              </a:p>
              <a:p>
                <a:pPr marL="800100" lvl="1" indent="-342900">
                  <a:lnSpc>
                    <a:spcPct val="150000"/>
                  </a:lnSpc>
                  <a:buClr>
                    <a:srgbClr val="C00000"/>
                  </a:buClr>
                  <a:buSzPct val="85000"/>
                  <a:buFont typeface="Wingdings" panose="05000000000000000000" pitchFamily="2" charset="2"/>
                  <a:buChar char="Ø"/>
                  <a:defRPr/>
                </a:pPr>
                <a:endParaRPr lang="en-US" altLang="zh-CN" sz="2000" b="0" dirty="0">
                  <a:latin typeface="+mn-lt"/>
                  <a:ea typeface="黑体" panose="02010609060101010101" pitchFamily="49" charset="-122"/>
                </a:endParaRPr>
              </a:p>
            </p:txBody>
          </p:sp>
        </mc:Choice>
        <mc:Fallback xmlns="">
          <p:sp>
            <p:nvSpPr>
              <p:cNvPr id="22531" name="Rectangle 2">
                <a:extLst>
                  <a:ext uri="{FF2B5EF4-FFF2-40B4-BE49-F238E27FC236}">
                    <a16:creationId xmlns:a16="http://schemas.microsoft.com/office/drawing/2014/main" id="{F9AB6052-32C2-4168-B5CF-B47EF0E7363E}"/>
                  </a:ext>
                </a:extLst>
              </p:cNvPr>
              <p:cNvSpPr txBox="1">
                <a:spLocks noRot="1" noChangeAspect="1" noMove="1" noResize="1" noEditPoints="1" noAdjustHandles="1" noChangeArrowheads="1" noChangeShapeType="1" noTextEdit="1"/>
              </p:cNvSpPr>
              <p:nvPr/>
            </p:nvSpPr>
            <p:spPr bwMode="auto">
              <a:xfrm>
                <a:off x="124847" y="1285737"/>
                <a:ext cx="9480329" cy="5184840"/>
              </a:xfrm>
              <a:prstGeom prst="rect">
                <a:avLst/>
              </a:prstGeom>
              <a:blipFill>
                <a:blip r:embed="rId3"/>
                <a:stretch>
                  <a:fillRect r="-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D7CFB89-F5D8-4528-8D37-E6B83EDDB99A}"/>
                  </a:ext>
                </a:extLst>
              </p:cNvPr>
              <p:cNvSpPr/>
              <p:nvPr/>
            </p:nvSpPr>
            <p:spPr>
              <a:xfrm>
                <a:off x="891540" y="4099094"/>
                <a:ext cx="8122920" cy="2371483"/>
              </a:xfrm>
              <a:prstGeom prst="rect">
                <a:avLst/>
              </a:prstGeom>
            </p:spPr>
            <p:txBody>
              <a:bodyPr wrap="square">
                <a:spAutoFit/>
              </a:bodyPr>
              <a:lstStyle/>
              <a:p>
                <a:pPr lvl="1">
                  <a:lnSpc>
                    <a:spcPct val="150000"/>
                  </a:lnSpc>
                  <a:buClr>
                    <a:srgbClr val="C00000"/>
                  </a:buClr>
                  <a:buSzPct val="85000"/>
                  <a:defRPr/>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ea typeface="SimHei" panose="02010609060101010101" pitchFamily="49" charset="-122"/>
                            </a:rPr>
                          </m:ctrlPr>
                        </m:funcPr>
                        <m:fName>
                          <m:r>
                            <m:rPr>
                              <m:sty m:val="p"/>
                            </m:rPr>
                            <a:rPr lang="en-US" altLang="zh-CN">
                              <a:latin typeface="Cambria Math" panose="02040503050406030204" pitchFamily="18" charset="0"/>
                              <a:ea typeface="SimHei" panose="02010609060101010101" pitchFamily="49" charset="-122"/>
                            </a:rPr>
                            <m:t>Pr</m:t>
                          </m:r>
                        </m:fName>
                        <m:e>
                          <m:d>
                            <m:dPr>
                              <m:begChr m:val="["/>
                              <m:endChr m:val="]"/>
                              <m:ctrlPr>
                                <a:rPr lang="en-US" altLang="zh-CN" i="1">
                                  <a:latin typeface="Cambria Math" panose="02040503050406030204" pitchFamily="18" charset="0"/>
                                  <a:ea typeface="SimHei" panose="02010609060101010101" pitchFamily="49" charset="-122"/>
                                </a:rPr>
                              </m:ctrlPr>
                            </m:dPr>
                            <m:e>
                              <m:acc>
                                <m:accPr>
                                  <m:chr m:val="̂"/>
                                  <m:ctrlPr>
                                    <a:rPr lang="en-US" altLang="zh-CN" i="1">
                                      <a:latin typeface="Cambria Math" panose="02040503050406030204" pitchFamily="18" charset="0"/>
                                      <a:ea typeface="SimHei" panose="02010609060101010101" pitchFamily="49" charset="-122"/>
                                    </a:rPr>
                                  </m:ctrlPr>
                                </m:accPr>
                                <m:e>
                                  <m:r>
                                    <a:rPr lang="en-US" altLang="zh-CN" i="1">
                                      <a:latin typeface="Cambria Math" panose="02040503050406030204" pitchFamily="18" charset="0"/>
                                      <a:ea typeface="SimHei" panose="02010609060101010101" pitchFamily="49" charset="-122"/>
                                    </a:rPr>
                                    <m:t>𝑉</m:t>
                                  </m:r>
                                </m:e>
                              </m:acc>
                              <m:d>
                                <m:dPr>
                                  <m:begChr m:val="["/>
                                  <m:endChr m:val="]"/>
                                  <m:ctrlPr>
                                    <a:rPr lang="en-US" altLang="zh-CN" i="1">
                                      <a:latin typeface="Cambria Math" panose="02040503050406030204" pitchFamily="18" charset="0"/>
                                      <a:ea typeface="SimHei" panose="02010609060101010101" pitchFamily="49" charset="-122"/>
                                    </a:rPr>
                                  </m:ctrlPr>
                                </m:dPr>
                                <m:e>
                                  <m:r>
                                    <a:rPr lang="en-US" altLang="zh-CN" i="1">
                                      <a:latin typeface="Cambria Math" panose="02040503050406030204" pitchFamily="18" charset="0"/>
                                      <a:ea typeface="SimHei" panose="02010609060101010101" pitchFamily="49" charset="-122"/>
                                    </a:rPr>
                                    <m:t>𝑖</m:t>
                                  </m:r>
                                </m:e>
                              </m:d>
                              <m:r>
                                <a:rPr lang="en-US" altLang="zh-CN" i="1">
                                  <a:latin typeface="Cambria Math" panose="02040503050406030204" pitchFamily="18" charset="0"/>
                                  <a:ea typeface="SimHei" panose="02010609060101010101" pitchFamily="49" charset="-122"/>
                                </a:rPr>
                                <m:t>=1</m:t>
                              </m:r>
                            </m:e>
                          </m:d>
                        </m:e>
                      </m:func>
                      <m:r>
                        <a:rPr lang="en-US" altLang="zh-CN" i="1">
                          <a:latin typeface="Cambria Math" panose="02040503050406030204" pitchFamily="18" charset="0"/>
                          <a:ea typeface="SimHei" panose="02010609060101010101" pitchFamily="49" charset="-122"/>
                        </a:rPr>
                        <m:t>=</m:t>
                      </m:r>
                      <m:d>
                        <m:dPr>
                          <m:begChr m:val="{"/>
                          <m:endChr m:val=""/>
                          <m:ctrlPr>
                            <a:rPr lang="en-US" altLang="zh-CN" i="1">
                              <a:latin typeface="Cambria Math" panose="02040503050406030204" pitchFamily="18" charset="0"/>
                              <a:ea typeface="SimHei" panose="02010609060101010101" pitchFamily="49" charset="-122"/>
                            </a:rPr>
                          </m:ctrlPr>
                        </m:dPr>
                        <m:e>
                          <m:eqArr>
                            <m:eqArrPr>
                              <m:ctrlPr>
                                <a:rPr lang="en-US" altLang="zh-CN" i="1">
                                  <a:latin typeface="Cambria Math" panose="02040503050406030204" pitchFamily="18" charset="0"/>
                                  <a:ea typeface="SimHei" panose="02010609060101010101" pitchFamily="49" charset="-122"/>
                                </a:rPr>
                              </m:ctrlPr>
                            </m:eqArrPr>
                            <m:e>
                              <m:r>
                                <a:rPr lang="en-US" altLang="zh-CN" i="1">
                                  <a:latin typeface="Cambria Math" panose="02040503050406030204" pitchFamily="18" charset="0"/>
                                  <a:ea typeface="SimHei" panose="02010609060101010101" pitchFamily="49" charset="-122"/>
                                </a:rPr>
                                <m:t>&amp;</m:t>
                              </m:r>
                              <m:f>
                                <m:fPr>
                                  <m:ctrlPr>
                                    <a:rPr lang="en-US" altLang="zh-CN" i="1">
                                      <a:latin typeface="Cambria Math" panose="02040503050406030204" pitchFamily="18" charset="0"/>
                                      <a:ea typeface="SimHei" panose="02010609060101010101" pitchFamily="49" charset="-122"/>
                                    </a:rPr>
                                  </m:ctrlPr>
                                </m:fPr>
                                <m:num>
                                  <m:r>
                                    <a:rPr lang="en-US" altLang="zh-CN" i="1">
                                      <a:latin typeface="Cambria Math" panose="02040503050406030204" pitchFamily="18" charset="0"/>
                                      <a:ea typeface="SimHei" panose="02010609060101010101" pitchFamily="49" charset="-122"/>
                                    </a:rPr>
                                    <m:t>1</m:t>
                                  </m:r>
                                </m:num>
                                <m:den>
                                  <m:r>
                                    <a:rPr lang="en-US" altLang="zh-CN" i="1">
                                      <a:latin typeface="Cambria Math" panose="02040503050406030204" pitchFamily="18" charset="0"/>
                                      <a:ea typeface="SimHei" panose="02010609060101010101" pitchFamily="49" charset="-122"/>
                                    </a:rPr>
                                    <m:t>2</m:t>
                                  </m:r>
                                </m:den>
                              </m:f>
                              <m:r>
                                <a:rPr lang="en-US" altLang="zh-CN" i="1">
                                  <a:latin typeface="Cambria Math" panose="02040503050406030204" pitchFamily="18" charset="0"/>
                                  <a:ea typeface="SimHei" panose="02010609060101010101" pitchFamily="49" charset="-122"/>
                                </a:rPr>
                                <m:t>, &amp;</m:t>
                              </m:r>
                              <m:r>
                                <a:rPr lang="en-US" altLang="zh-CN" i="1">
                                  <a:latin typeface="Cambria Math" panose="02040503050406030204" pitchFamily="18" charset="0"/>
                                  <a:ea typeface="SimHei" panose="02010609060101010101" pitchFamily="49" charset="-122"/>
                                </a:rPr>
                                <m:t>𝑖𝑓</m:t>
                              </m:r>
                              <m:r>
                                <a:rPr lang="en-US" altLang="zh-CN" b="0" i="1" smtClean="0">
                                  <a:latin typeface="Cambria Math" panose="02040503050406030204" pitchFamily="18" charset="0"/>
                                  <a:ea typeface="SimHei" panose="02010609060101010101" pitchFamily="49" charset="-122"/>
                                </a:rPr>
                                <m:t> </m:t>
                              </m:r>
                              <m:r>
                                <a:rPr lang="en-US" altLang="zh-CN" b="0" i="1" smtClean="0">
                                  <a:latin typeface="Cambria Math" panose="02040503050406030204" pitchFamily="18" charset="0"/>
                                  <a:ea typeface="SimHei" panose="02010609060101010101" pitchFamily="49" charset="-122"/>
                                </a:rPr>
                                <m:t>𝑉</m:t>
                              </m:r>
                              <m:d>
                                <m:dPr>
                                  <m:begChr m:val="["/>
                                  <m:endChr m:val="]"/>
                                  <m:ctrlPr>
                                    <a:rPr lang="en-US" altLang="zh-CN" b="0" i="1" smtClean="0">
                                      <a:latin typeface="Cambria Math" panose="02040503050406030204" pitchFamily="18" charset="0"/>
                                      <a:ea typeface="SimHei" panose="02010609060101010101" pitchFamily="49" charset="-122"/>
                                    </a:rPr>
                                  </m:ctrlPr>
                                </m:dPr>
                                <m:e>
                                  <m:r>
                                    <a:rPr lang="en-US" altLang="zh-CN" b="0" i="1" smtClean="0">
                                      <a:latin typeface="Cambria Math" panose="02040503050406030204" pitchFamily="18" charset="0"/>
                                      <a:ea typeface="SimHei" panose="02010609060101010101" pitchFamily="49" charset="-122"/>
                                    </a:rPr>
                                    <m:t>𝑖</m:t>
                                  </m:r>
                                </m:e>
                              </m:d>
                              <m:r>
                                <a:rPr lang="en-US" altLang="zh-CN" b="0" i="1" smtClean="0">
                                  <a:latin typeface="Cambria Math" panose="02040503050406030204" pitchFamily="18" charset="0"/>
                                  <a:ea typeface="SimHei" panose="02010609060101010101" pitchFamily="49" charset="-122"/>
                                </a:rPr>
                                <m:t>=1</m:t>
                              </m:r>
                            </m:e>
                            <m:e>
                              <m:r>
                                <a:rPr lang="en-US" altLang="zh-CN" i="1">
                                  <a:latin typeface="Cambria Math" panose="02040503050406030204" pitchFamily="18" charset="0"/>
                                  <a:ea typeface="SimHei" panose="02010609060101010101" pitchFamily="49" charset="-122"/>
                                </a:rPr>
                                <m:t>&amp;</m:t>
                              </m:r>
                              <m:f>
                                <m:fPr>
                                  <m:ctrlPr>
                                    <a:rPr lang="en-US" altLang="zh-CN" i="1">
                                      <a:latin typeface="Cambria Math" panose="02040503050406030204" pitchFamily="18" charset="0"/>
                                      <a:ea typeface="SimHei" panose="02010609060101010101" pitchFamily="49" charset="-122"/>
                                    </a:rPr>
                                  </m:ctrlPr>
                                </m:fPr>
                                <m:num>
                                  <m:r>
                                    <a:rPr lang="en-US" altLang="zh-CN" i="1">
                                      <a:latin typeface="Cambria Math" panose="02040503050406030204" pitchFamily="18" charset="0"/>
                                      <a:ea typeface="SimHei" panose="02010609060101010101" pitchFamily="49" charset="-122"/>
                                    </a:rPr>
                                    <m:t>1</m:t>
                                  </m:r>
                                </m:num>
                                <m:den>
                                  <m:sSup>
                                    <m:sSupPr>
                                      <m:ctrlPr>
                                        <a:rPr lang="en-US" altLang="zh-CN" i="1">
                                          <a:latin typeface="Cambria Math" panose="02040503050406030204" pitchFamily="18" charset="0"/>
                                          <a:ea typeface="SimHei" panose="02010609060101010101" pitchFamily="49" charset="-122"/>
                                        </a:rPr>
                                      </m:ctrlPr>
                                    </m:sSupPr>
                                    <m:e>
                                      <m:r>
                                        <a:rPr lang="en-US" altLang="zh-CN" i="1">
                                          <a:latin typeface="Cambria Math" panose="02040503050406030204" pitchFamily="18" charset="0"/>
                                          <a:ea typeface="SimHei" panose="02010609060101010101" pitchFamily="49" charset="-122"/>
                                        </a:rPr>
                                        <m:t>𝑒</m:t>
                                      </m:r>
                                    </m:e>
                                    <m:sup>
                                      <m:r>
                                        <a:rPr lang="en-US" altLang="zh-CN" i="1">
                                          <a:latin typeface="Cambria Math" panose="02040503050406030204" pitchFamily="18" charset="0"/>
                                          <a:ea typeface="SimHei" panose="02010609060101010101" pitchFamily="49" charset="-122"/>
                                        </a:rPr>
                                        <m:t>𝜖</m:t>
                                      </m:r>
                                    </m:sup>
                                  </m:sSup>
                                  <m:r>
                                    <a:rPr lang="en-US" altLang="zh-CN" i="1">
                                      <a:latin typeface="Cambria Math" panose="02040503050406030204" pitchFamily="18" charset="0"/>
                                      <a:ea typeface="SimHei" panose="02010609060101010101" pitchFamily="49" charset="-122"/>
                                    </a:rPr>
                                    <m:t>+1</m:t>
                                  </m:r>
                                </m:den>
                              </m:f>
                              <m:r>
                                <a:rPr lang="en-US" altLang="zh-CN" i="1">
                                  <a:latin typeface="Cambria Math" panose="02040503050406030204" pitchFamily="18" charset="0"/>
                                  <a:ea typeface="SimHei" panose="02010609060101010101" pitchFamily="49" charset="-122"/>
                                </a:rPr>
                                <m:t>,&amp;</m:t>
                              </m:r>
                              <m:r>
                                <a:rPr lang="en-US" altLang="zh-CN" i="1">
                                  <a:latin typeface="Cambria Math" panose="02040503050406030204" pitchFamily="18" charset="0"/>
                                  <a:ea typeface="SimHei" panose="02010609060101010101" pitchFamily="49" charset="-122"/>
                                </a:rPr>
                                <m:t>𝑖𝑓</m:t>
                              </m:r>
                              <m:r>
                                <a:rPr lang="en-US" altLang="zh-CN" b="0" i="1" smtClean="0">
                                  <a:latin typeface="Cambria Math" panose="02040503050406030204" pitchFamily="18" charset="0"/>
                                  <a:ea typeface="SimHei" panose="02010609060101010101" pitchFamily="49" charset="-122"/>
                                </a:rPr>
                                <m:t> </m:t>
                              </m:r>
                              <m:r>
                                <a:rPr lang="en-US" altLang="zh-CN" b="0" i="1" smtClean="0">
                                  <a:latin typeface="Cambria Math" panose="02040503050406030204" pitchFamily="18" charset="0"/>
                                  <a:ea typeface="SimHei" panose="02010609060101010101" pitchFamily="49" charset="-122"/>
                                </a:rPr>
                                <m:t>𝑉</m:t>
                              </m:r>
                              <m:d>
                                <m:dPr>
                                  <m:begChr m:val="["/>
                                  <m:endChr m:val="]"/>
                                  <m:ctrlPr>
                                    <a:rPr lang="en-US" altLang="zh-CN" b="0" i="1" smtClean="0">
                                      <a:latin typeface="Cambria Math" panose="02040503050406030204" pitchFamily="18" charset="0"/>
                                      <a:ea typeface="SimHei" panose="02010609060101010101" pitchFamily="49" charset="-122"/>
                                    </a:rPr>
                                  </m:ctrlPr>
                                </m:dPr>
                                <m:e>
                                  <m:r>
                                    <a:rPr lang="en-US" altLang="zh-CN" b="0" i="1" smtClean="0">
                                      <a:latin typeface="Cambria Math" panose="02040503050406030204" pitchFamily="18" charset="0"/>
                                      <a:ea typeface="SimHei" panose="02010609060101010101" pitchFamily="49" charset="-122"/>
                                    </a:rPr>
                                    <m:t>𝑖</m:t>
                                  </m:r>
                                </m:e>
                              </m:d>
                              <m:r>
                                <a:rPr lang="en-US" altLang="zh-CN" b="0" i="1" smtClean="0">
                                  <a:latin typeface="Cambria Math" panose="02040503050406030204" pitchFamily="18" charset="0"/>
                                  <a:ea typeface="SimHei" panose="02010609060101010101" pitchFamily="49" charset="-122"/>
                                </a:rPr>
                                <m:t>=0</m:t>
                              </m:r>
                            </m:e>
                          </m:eqArr>
                        </m:e>
                      </m:d>
                    </m:oMath>
                  </m:oMathPara>
                </a14:m>
                <a:endParaRPr lang="en-US" altLang="zh-CN" sz="2000" dirty="0">
                  <a:latin typeface="Times New Roman" panose="02020603050405020304" pitchFamily="18" charset="0"/>
                  <a:ea typeface="SimHei" panose="02010609060101010101" pitchFamily="49" charset="-122"/>
                </a:endParaRPr>
              </a:p>
              <a:p>
                <a:pPr lvl="1">
                  <a:lnSpc>
                    <a:spcPct val="150000"/>
                  </a:lnSpc>
                  <a:buClr>
                    <a:srgbClr val="C00000"/>
                  </a:buClr>
                  <a:buSzPct val="85000"/>
                  <a:defRPr/>
                </a:pPr>
                <a:endParaRPr lang="en-US" altLang="zh-CN" sz="2000" dirty="0">
                  <a:solidFill>
                    <a:srgbClr val="103CC9"/>
                  </a:solidFill>
                  <a:latin typeface="Times New Roman" panose="02020603050405020304" pitchFamily="18" charset="0"/>
                  <a:ea typeface="SimHei" panose="02010609060101010101" pitchFamily="49" charset="-122"/>
                </a:endParaRPr>
              </a:p>
            </p:txBody>
          </p:sp>
        </mc:Choice>
        <mc:Fallback xmlns="">
          <p:sp>
            <p:nvSpPr>
              <p:cNvPr id="4" name="矩形 3">
                <a:extLst>
                  <a:ext uri="{FF2B5EF4-FFF2-40B4-BE49-F238E27FC236}">
                    <a16:creationId xmlns:a16="http://schemas.microsoft.com/office/drawing/2014/main" id="{ED7CFB89-F5D8-4528-8D37-E6B83EDDB99A}"/>
                  </a:ext>
                </a:extLst>
              </p:cNvPr>
              <p:cNvSpPr>
                <a:spLocks noRot="1" noChangeAspect="1" noMove="1" noResize="1" noEditPoints="1" noAdjustHandles="1" noChangeArrowheads="1" noChangeShapeType="1" noTextEdit="1"/>
              </p:cNvSpPr>
              <p:nvPr/>
            </p:nvSpPr>
            <p:spPr>
              <a:xfrm>
                <a:off x="891540" y="4099094"/>
                <a:ext cx="8122920" cy="237148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7923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9D7B8D99-3EA9-492A-9372-0E1032CCC0EE}"/>
              </a:ext>
            </a:extLst>
          </p:cNvPr>
          <p:cNvSpPr txBox="1">
            <a:spLocks noChangeArrowheads="1"/>
          </p:cNvSpPr>
          <p:nvPr/>
        </p:nvSpPr>
        <p:spPr>
          <a:xfrm>
            <a:off x="436563" y="4746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Preliminaries</a:t>
            </a:r>
          </a:p>
        </p:txBody>
      </p:sp>
      <mc:AlternateContent xmlns:mc="http://schemas.openxmlformats.org/markup-compatibility/2006" xmlns:a14="http://schemas.microsoft.com/office/drawing/2010/main">
        <mc:Choice Requires="a14">
          <p:sp>
            <p:nvSpPr>
              <p:cNvPr id="22531" name="Rectangle 2">
                <a:extLst>
                  <a:ext uri="{FF2B5EF4-FFF2-40B4-BE49-F238E27FC236}">
                    <a16:creationId xmlns:a16="http://schemas.microsoft.com/office/drawing/2014/main" id="{F9AB6052-32C2-4168-B5CF-B47EF0E7363E}"/>
                  </a:ext>
                </a:extLst>
              </p:cNvPr>
              <p:cNvSpPr txBox="1">
                <a:spLocks noChangeArrowheads="1"/>
              </p:cNvSpPr>
              <p:nvPr/>
            </p:nvSpPr>
            <p:spPr bwMode="auto">
              <a:xfrm>
                <a:off x="124847" y="1285737"/>
                <a:ext cx="9480329" cy="51848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marL="742950" lvl="1" indent="-285750">
                  <a:lnSpc>
                    <a:spcPct val="150000"/>
                  </a:lnSpc>
                  <a:buClr>
                    <a:srgbClr val="C00000"/>
                  </a:buClr>
                  <a:buSzPct val="85000"/>
                  <a:buFont typeface="Wingdings" panose="05000000000000000000" pitchFamily="2" charset="2"/>
                  <a:buChar char="p"/>
                  <a:defRPr/>
                </a:pPr>
                <a:r>
                  <a:rPr lang="en-US" altLang="zh-CN" sz="2400" dirty="0">
                    <a:solidFill>
                      <a:srgbClr val="103CC9"/>
                    </a:solidFill>
                    <a:latin typeface="+mn-lt"/>
                    <a:ea typeface="SimHei" panose="02010609060101010101" pitchFamily="49" charset="-122"/>
                  </a:rPr>
                  <a:t>Optimized Unary Encoding (cont.)</a:t>
                </a:r>
              </a:p>
              <a:p>
                <a:pPr marL="800100" lvl="1" indent="-342900">
                  <a:lnSpc>
                    <a:spcPct val="150000"/>
                  </a:lnSpc>
                  <a:defRPr/>
                </a:pPr>
                <a:r>
                  <a:rPr lang="en-US" altLang="zh-CN" sz="2000" b="0" dirty="0">
                    <a:solidFill>
                      <a:srgbClr val="C00000"/>
                    </a:solidFill>
                    <a:ea typeface="黑体" panose="02010609060101010101" pitchFamily="49" charset="-122"/>
                  </a:rPr>
                  <a:t>Aggregation</a:t>
                </a:r>
                <a:r>
                  <a:rPr lang="en-US" altLang="zh-CN" sz="2000" b="0" dirty="0">
                    <a:ea typeface="黑体" panose="02010609060101010101" pitchFamily="49" charset="-122"/>
                  </a:rPr>
                  <a:t>: To obtain the </a:t>
                </a:r>
                <a:r>
                  <a:rPr lang="en-US" altLang="zh-CN" sz="2000" b="0" dirty="0">
                    <a:solidFill>
                      <a:srgbClr val="C00000"/>
                    </a:solidFill>
                    <a:ea typeface="黑体" panose="02010609060101010101" pitchFamily="49" charset="-122"/>
                  </a:rPr>
                  <a:t>unbiased</a:t>
                </a:r>
                <a:r>
                  <a:rPr lang="en-US" altLang="zh-CN" sz="2000" b="0" dirty="0">
                    <a:ea typeface="黑体" panose="02010609060101010101" pitchFamily="49" charset="-122"/>
                  </a:rPr>
                  <a:t> estimation of the original values, the curator needs to aggregate and adjust the received data as follows:</a:t>
                </a:r>
              </a:p>
              <a:p>
                <a:pPr marL="800100" lvl="1" indent="-342900">
                  <a:lnSpc>
                    <a:spcPct val="150000"/>
                  </a:lnSpc>
                  <a:defRPr/>
                </a:pPr>
                <a:endParaRPr lang="en-US" altLang="zh-CN" sz="2000" b="0" dirty="0">
                  <a:ea typeface="黑体" panose="02010609060101010101" pitchFamily="49" charset="-122"/>
                </a:endParaRPr>
              </a:p>
              <a:p>
                <a:pPr marL="457200" lvl="1" indent="0">
                  <a:lnSpc>
                    <a:spcPct val="150000"/>
                  </a:lnSpc>
                  <a:buNone/>
                  <a:defRPr/>
                </a:pPr>
                <a:endParaRPr lang="en-US" altLang="zh-CN" sz="2000" b="0" dirty="0">
                  <a:ea typeface="黑体" panose="02010609060101010101" pitchFamily="49" charset="-122"/>
                </a:endParaRPr>
              </a:p>
              <a:p>
                <a:pPr marL="800100" lvl="1" indent="-342900">
                  <a:lnSpc>
                    <a:spcPct val="150000"/>
                  </a:lnSpc>
                  <a:defRPr/>
                </a:pPr>
                <a:r>
                  <a:rPr lang="en-US" altLang="zh-CN" sz="2000" b="0" dirty="0">
                    <a:ea typeface="黑体" panose="02010609060101010101" pitchFamily="49" charset="-122"/>
                  </a:rPr>
                  <a:t>The variance of OUE is </a:t>
                </a:r>
                <a:r>
                  <a:rPr lang="en-US" altLang="zh-CN" sz="2000" b="0" dirty="0">
                    <a:solidFill>
                      <a:srgbClr val="C00000"/>
                    </a:solidFill>
                    <a:ea typeface="黑体" panose="02010609060101010101" pitchFamily="49" charset="-122"/>
                  </a:rPr>
                  <a:t>optimal</a:t>
                </a:r>
                <a:r>
                  <a:rPr lang="en-US" altLang="zh-CN" sz="2000" b="0" dirty="0">
                    <a:ea typeface="黑体" panose="02010609060101010101" pitchFamily="49" charset="-122"/>
                  </a:rPr>
                  <a:t> and is </a:t>
                </a:r>
                <a:r>
                  <a:rPr lang="en-US" altLang="zh-CN" sz="2000" b="0" dirty="0">
                    <a:solidFill>
                      <a:srgbClr val="C00000"/>
                    </a:solidFill>
                    <a:ea typeface="黑体" panose="02010609060101010101" pitchFamily="49" charset="-122"/>
                  </a:rPr>
                  <a:t>independent </a:t>
                </a:r>
                <a:r>
                  <a:rPr lang="en-US" altLang="zh-CN" sz="2000" b="0" dirty="0">
                    <a:ea typeface="黑体" panose="02010609060101010101" pitchFamily="49" charset="-122"/>
                  </a:rPr>
                  <a:t>of the encoding domain size </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𝐷</m:t>
                    </m:r>
                    <m:r>
                      <a:rPr lang="en-US" altLang="zh-CN" sz="2000" b="0" i="1" smtClean="0">
                        <a:latin typeface="Cambria Math" panose="02040503050406030204" pitchFamily="18" charset="0"/>
                        <a:ea typeface="黑体" panose="02010609060101010101" pitchFamily="49" charset="-122"/>
                      </a:rPr>
                      <m:t>|</m:t>
                    </m:r>
                  </m:oMath>
                </a14:m>
                <a:endParaRPr lang="en-US" altLang="zh-CN" sz="2000" b="0" dirty="0">
                  <a:ea typeface="黑体" panose="02010609060101010101" pitchFamily="49" charset="-122"/>
                </a:endParaRPr>
              </a:p>
              <a:p>
                <a:pPr marL="457200" lvl="1" indent="0">
                  <a:lnSpc>
                    <a:spcPct val="150000"/>
                  </a:lnSpc>
                  <a:buClr>
                    <a:srgbClr val="C00000"/>
                  </a:buClr>
                  <a:buSzPct val="85000"/>
                  <a:buNone/>
                  <a:defRPr/>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黑体" panose="02010609060101010101" pitchFamily="49" charset="-122"/>
                        </a:rPr>
                        <m:t>𝑉𝑎𝑟</m:t>
                      </m:r>
                      <m:d>
                        <m:dPr>
                          <m:begChr m:val="["/>
                          <m:endChr m:val="]"/>
                          <m:ctrlPr>
                            <a:rPr lang="en-US" altLang="zh-CN" sz="2000" b="0" i="1" smtClean="0">
                              <a:latin typeface="Cambria Math" panose="02040503050406030204" pitchFamily="18" charset="0"/>
                              <a:ea typeface="黑体" panose="02010609060101010101" pitchFamily="49" charset="-122"/>
                            </a:rPr>
                          </m:ctrlPr>
                        </m:dPr>
                        <m:e>
                          <m:acc>
                            <m:accPr>
                              <m:chr m:val="̃"/>
                              <m:ctrlPr>
                                <a:rPr lang="en-US" altLang="zh-CN" sz="2000" b="0" i="1" smtClean="0">
                                  <a:latin typeface="Cambria Math" panose="02040503050406030204" pitchFamily="18" charset="0"/>
                                  <a:ea typeface="黑体" panose="02010609060101010101" pitchFamily="49" charset="-122"/>
                                </a:rPr>
                              </m:ctrlPr>
                            </m:accPr>
                            <m:e>
                              <m:r>
                                <a:rPr lang="en-US" altLang="zh-CN" sz="2000" b="0" i="1" smtClean="0">
                                  <a:latin typeface="Cambria Math" panose="02040503050406030204" pitchFamily="18" charset="0"/>
                                  <a:ea typeface="黑体" panose="02010609060101010101" pitchFamily="49" charset="-122"/>
                                </a:rPr>
                                <m:t>𝑔</m:t>
                              </m:r>
                            </m:e>
                          </m:acc>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𝑥</m:t>
                              </m:r>
                            </m:e>
                          </m:d>
                        </m:e>
                      </m:d>
                      <m:r>
                        <a:rPr lang="en-US" altLang="zh-CN" sz="2000" b="0" i="1" smtClean="0">
                          <a:latin typeface="Cambria Math" panose="02040503050406030204" pitchFamily="18" charset="0"/>
                          <a:ea typeface="黑体" panose="02010609060101010101" pitchFamily="49" charset="-122"/>
                        </a:rPr>
                        <m:t>=</m:t>
                      </m:r>
                      <m:f>
                        <m:fPr>
                          <m:ctrlPr>
                            <a:rPr lang="en-US" altLang="zh-CN" sz="2000" b="0" i="1" smtClean="0">
                              <a:latin typeface="Cambria Math" panose="02040503050406030204" pitchFamily="18" charset="0"/>
                              <a:ea typeface="黑体" panose="02010609060101010101" pitchFamily="49" charset="-122"/>
                            </a:rPr>
                          </m:ctrlPr>
                        </m:fPr>
                        <m:num>
                          <m:r>
                            <a:rPr lang="en-US" altLang="zh-CN" sz="2000" b="0" i="1" smtClean="0">
                              <a:latin typeface="Cambria Math" panose="02040503050406030204" pitchFamily="18" charset="0"/>
                              <a:ea typeface="黑体" panose="02010609060101010101" pitchFamily="49" charset="-122"/>
                            </a:rPr>
                            <m:t>4</m:t>
                          </m:r>
                          <m:r>
                            <a:rPr lang="en-US" altLang="zh-CN" sz="2000" b="0" i="1" smtClean="0">
                              <a:latin typeface="Cambria Math" panose="02040503050406030204" pitchFamily="18" charset="0"/>
                              <a:ea typeface="黑体" panose="02010609060101010101" pitchFamily="49" charset="-122"/>
                            </a:rPr>
                            <m:t>𝑛</m:t>
                          </m:r>
                          <m:sSup>
                            <m:sSupPr>
                              <m:ctrlPr>
                                <a:rPr lang="en-US" altLang="zh-CN" sz="2000" b="0" i="1" smtClean="0">
                                  <a:latin typeface="Cambria Math" panose="02040503050406030204" pitchFamily="18" charset="0"/>
                                  <a:ea typeface="黑体" panose="02010609060101010101" pitchFamily="49" charset="-122"/>
                                </a:rPr>
                              </m:ctrlPr>
                            </m:sSupPr>
                            <m:e>
                              <m:r>
                                <a:rPr lang="en-US" altLang="zh-CN" sz="2000" b="0" i="1" smtClean="0">
                                  <a:latin typeface="Cambria Math" panose="02040503050406030204" pitchFamily="18" charset="0"/>
                                  <a:ea typeface="黑体" panose="02010609060101010101" pitchFamily="49" charset="-122"/>
                                </a:rPr>
                                <m:t>𝑒</m:t>
                              </m:r>
                            </m:e>
                            <m:sup>
                              <m:r>
                                <a:rPr lang="en-US" altLang="zh-CN" sz="2000" b="0" i="1" smtClean="0">
                                  <a:latin typeface="Cambria Math" panose="02040503050406030204" pitchFamily="18" charset="0"/>
                                  <a:ea typeface="黑体" panose="02010609060101010101" pitchFamily="49" charset="-122"/>
                                </a:rPr>
                                <m:t>𝜖</m:t>
                              </m:r>
                            </m:sup>
                          </m:sSup>
                        </m:num>
                        <m:den>
                          <m:r>
                            <m:rPr>
                              <m:lit/>
                            </m:rPr>
                            <a:rPr lang="en-US" altLang="zh-CN" sz="2000" b="0" i="1" smtClean="0">
                              <a:latin typeface="Cambria Math" panose="02040503050406030204" pitchFamily="18" charset="0"/>
                              <a:ea typeface="黑体" panose="02010609060101010101" pitchFamily="49" charset="-122"/>
                            </a:rPr>
                            <m:t>(</m:t>
                          </m:r>
                          <m:sSup>
                            <m:sSupPr>
                              <m:ctrlPr>
                                <a:rPr lang="en-US" altLang="zh-CN" sz="2000" b="0" i="1" smtClean="0">
                                  <a:latin typeface="Cambria Math" panose="02040503050406030204" pitchFamily="18" charset="0"/>
                                  <a:ea typeface="黑体" panose="02010609060101010101" pitchFamily="49" charset="-122"/>
                                </a:rPr>
                              </m:ctrlPr>
                            </m:sSupPr>
                            <m:e>
                              <m:r>
                                <a:rPr lang="en-US" altLang="zh-CN" sz="2000" b="0" i="1" smtClean="0">
                                  <a:latin typeface="Cambria Math" panose="02040503050406030204" pitchFamily="18" charset="0"/>
                                  <a:ea typeface="黑体" panose="02010609060101010101" pitchFamily="49" charset="-122"/>
                                </a:rPr>
                                <m:t>𝑒</m:t>
                              </m:r>
                            </m:e>
                            <m:sup>
                              <m:r>
                                <a:rPr lang="en-US" altLang="zh-CN" sz="2000" b="0" i="1" smtClean="0">
                                  <a:latin typeface="Cambria Math" panose="02040503050406030204" pitchFamily="18" charset="0"/>
                                  <a:ea typeface="黑体" panose="02010609060101010101" pitchFamily="49" charset="-122"/>
                                </a:rPr>
                                <m:t>𝜖</m:t>
                              </m:r>
                            </m:sup>
                          </m:sSup>
                          <m:r>
                            <a:rPr lang="en-US" altLang="zh-CN" sz="2000" b="0" i="1" smtClean="0">
                              <a:latin typeface="Cambria Math" panose="02040503050406030204" pitchFamily="18" charset="0"/>
                              <a:ea typeface="黑体" panose="02010609060101010101" pitchFamily="49" charset="-122"/>
                            </a:rPr>
                            <m:t>+1</m:t>
                          </m:r>
                          <m:sSup>
                            <m:sSupPr>
                              <m:ctrlPr>
                                <a:rPr lang="en-US" altLang="zh-CN" sz="2000" b="0" i="1" smtClean="0">
                                  <a:latin typeface="Cambria Math" panose="02040503050406030204" pitchFamily="18" charset="0"/>
                                  <a:ea typeface="黑体" panose="02010609060101010101" pitchFamily="49" charset="-122"/>
                                </a:rPr>
                              </m:ctrlPr>
                            </m:sSupPr>
                            <m:e>
                              <m:r>
                                <m:rPr>
                                  <m:lit/>
                                </m:rPr>
                                <a:rPr lang="en-US" altLang="zh-CN" sz="2000" b="0" i="1" smtClean="0">
                                  <a:latin typeface="Cambria Math" panose="02040503050406030204" pitchFamily="18" charset="0"/>
                                  <a:ea typeface="黑体" panose="02010609060101010101" pitchFamily="49" charset="-122"/>
                                </a:rPr>
                                <m:t>)</m:t>
                              </m:r>
                            </m:e>
                            <m:sup>
                              <m:r>
                                <a:rPr lang="en-US" altLang="zh-CN" sz="2000" b="0" i="1" smtClean="0">
                                  <a:latin typeface="Cambria Math" panose="02040503050406030204" pitchFamily="18" charset="0"/>
                                  <a:ea typeface="黑体" panose="02010609060101010101" pitchFamily="49" charset="-122"/>
                                </a:rPr>
                                <m:t>2</m:t>
                              </m:r>
                            </m:sup>
                          </m:sSup>
                        </m:den>
                      </m:f>
                    </m:oMath>
                  </m:oMathPara>
                </a14:m>
                <a:endParaRPr lang="en-US" altLang="zh-CN" sz="2000" b="0" dirty="0">
                  <a:latin typeface="+mn-lt"/>
                  <a:ea typeface="黑体" panose="02010609060101010101" pitchFamily="49" charset="-122"/>
                </a:endParaRPr>
              </a:p>
            </p:txBody>
          </p:sp>
        </mc:Choice>
        <mc:Fallback xmlns="">
          <p:sp>
            <p:nvSpPr>
              <p:cNvPr id="22531" name="Rectangle 2">
                <a:extLst>
                  <a:ext uri="{FF2B5EF4-FFF2-40B4-BE49-F238E27FC236}">
                    <a16:creationId xmlns:a16="http://schemas.microsoft.com/office/drawing/2014/main" id="{F9AB6052-32C2-4168-B5CF-B47EF0E7363E}"/>
                  </a:ext>
                </a:extLst>
              </p:cNvPr>
              <p:cNvSpPr txBox="1">
                <a:spLocks noRot="1" noChangeAspect="1" noMove="1" noResize="1" noEditPoints="1" noAdjustHandles="1" noChangeArrowheads="1" noChangeShapeType="1" noTextEdit="1"/>
              </p:cNvSpPr>
              <p:nvPr/>
            </p:nvSpPr>
            <p:spPr bwMode="auto">
              <a:xfrm>
                <a:off x="124847" y="1285737"/>
                <a:ext cx="9480329" cy="5184840"/>
              </a:xfrm>
              <a:prstGeom prst="rect">
                <a:avLst/>
              </a:prstGeom>
              <a:blipFill>
                <a:blip r:embed="rId3"/>
                <a:stretch>
                  <a:fillRect r="-7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4CDBB4A-AE72-4CF2-ACB5-9450059C698C}"/>
                  </a:ext>
                </a:extLst>
              </p:cNvPr>
              <p:cNvSpPr/>
              <p:nvPr/>
            </p:nvSpPr>
            <p:spPr>
              <a:xfrm>
                <a:off x="891540" y="2697620"/>
                <a:ext cx="8122920" cy="1637564"/>
              </a:xfrm>
              <a:prstGeom prst="rect">
                <a:avLst/>
              </a:prstGeom>
            </p:spPr>
            <p:txBody>
              <a:bodyPr wrap="square">
                <a:spAutoFit/>
              </a:bodyPr>
              <a:lstStyle/>
              <a:p>
                <a:pPr lvl="1">
                  <a:lnSpc>
                    <a:spcPct val="150000"/>
                  </a:lnSpc>
                  <a:buClr>
                    <a:srgbClr val="C00000"/>
                  </a:buClr>
                  <a:buSzPct val="85000"/>
                  <a:defRPr/>
                </a:pP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ea typeface="SimHei" panose="02010609060101010101" pitchFamily="49" charset="-122"/>
                            </a:rPr>
                          </m:ctrlPr>
                        </m:accPr>
                        <m:e>
                          <m:r>
                            <a:rPr lang="en-US" altLang="zh-CN" i="1">
                              <a:latin typeface="Cambria Math" panose="02040503050406030204" pitchFamily="18" charset="0"/>
                              <a:ea typeface="SimHei" panose="02010609060101010101" pitchFamily="49" charset="-122"/>
                            </a:rPr>
                            <m:t>𝑔</m:t>
                          </m:r>
                        </m:e>
                      </m:acc>
                      <m:d>
                        <m:dPr>
                          <m:ctrlPr>
                            <a:rPr lang="en-US" altLang="zh-CN" i="1" dirty="0">
                              <a:latin typeface="Cambria Math" panose="02040503050406030204" pitchFamily="18" charset="0"/>
                              <a:ea typeface="SimHei" panose="02010609060101010101" pitchFamily="49" charset="-122"/>
                            </a:rPr>
                          </m:ctrlPr>
                        </m:dPr>
                        <m:e>
                          <m:r>
                            <a:rPr lang="en-US" altLang="zh-CN" i="1" dirty="0">
                              <a:latin typeface="Cambria Math" panose="02040503050406030204" pitchFamily="18" charset="0"/>
                              <a:ea typeface="SimHei" panose="02010609060101010101" pitchFamily="49" charset="-122"/>
                            </a:rPr>
                            <m:t>𝑥</m:t>
                          </m:r>
                        </m:e>
                      </m:d>
                      <m:r>
                        <a:rPr lang="en-US" altLang="zh-CN" i="1" dirty="0">
                          <a:latin typeface="Cambria Math" panose="02040503050406030204" pitchFamily="18" charset="0"/>
                          <a:ea typeface="SimHei" panose="02010609060101010101" pitchFamily="49" charset="-122"/>
                        </a:rPr>
                        <m:t>=</m:t>
                      </m:r>
                      <m:f>
                        <m:fPr>
                          <m:ctrlPr>
                            <a:rPr lang="en-US" altLang="zh-CN" i="1" dirty="0">
                              <a:latin typeface="Cambria Math" panose="02040503050406030204" pitchFamily="18" charset="0"/>
                              <a:ea typeface="SimHei" panose="02010609060101010101" pitchFamily="49" charset="-122"/>
                            </a:rPr>
                          </m:ctrlPr>
                        </m:fPr>
                        <m:num>
                          <m:acc>
                            <m:accPr>
                              <m:chr m:val="̂"/>
                              <m:ctrlPr>
                                <a:rPr lang="en-US" altLang="zh-CN" i="1" dirty="0">
                                  <a:latin typeface="Cambria Math" panose="02040503050406030204" pitchFamily="18" charset="0"/>
                                  <a:ea typeface="SimHei" panose="02010609060101010101" pitchFamily="49" charset="-122"/>
                                </a:rPr>
                              </m:ctrlPr>
                            </m:accPr>
                            <m:e>
                              <m:r>
                                <a:rPr lang="en-US" altLang="zh-CN" i="1" dirty="0">
                                  <a:latin typeface="Cambria Math" panose="02040503050406030204" pitchFamily="18" charset="0"/>
                                  <a:ea typeface="SimHei" panose="02010609060101010101" pitchFamily="49" charset="-122"/>
                                </a:rPr>
                                <m:t>𝑔</m:t>
                              </m:r>
                            </m:e>
                          </m:acc>
                          <m:d>
                            <m:dPr>
                              <m:ctrlPr>
                                <a:rPr lang="en-US" altLang="zh-CN" i="1" dirty="0">
                                  <a:latin typeface="Cambria Math" panose="02040503050406030204" pitchFamily="18" charset="0"/>
                                  <a:ea typeface="SimHei" panose="02010609060101010101" pitchFamily="49" charset="-122"/>
                                </a:rPr>
                              </m:ctrlPr>
                            </m:dPr>
                            <m:e>
                              <m:r>
                                <a:rPr lang="en-US" altLang="zh-CN" i="1" dirty="0">
                                  <a:latin typeface="Cambria Math" panose="02040503050406030204" pitchFamily="18" charset="0"/>
                                  <a:ea typeface="SimHei" panose="02010609060101010101" pitchFamily="49" charset="-122"/>
                                </a:rPr>
                                <m:t>𝑥</m:t>
                              </m:r>
                            </m:e>
                          </m:d>
                          <m:r>
                            <a:rPr lang="en-US" altLang="zh-CN" i="1" dirty="0">
                              <a:latin typeface="Cambria Math" panose="02040503050406030204" pitchFamily="18" charset="0"/>
                              <a:ea typeface="SimHei" panose="02010609060101010101" pitchFamily="49" charset="-122"/>
                            </a:rPr>
                            <m:t>−</m:t>
                          </m:r>
                          <m:r>
                            <a:rPr lang="en-US" altLang="zh-CN" i="1" dirty="0">
                              <a:latin typeface="Cambria Math" panose="02040503050406030204" pitchFamily="18" charset="0"/>
                              <a:ea typeface="SimHei" panose="02010609060101010101" pitchFamily="49" charset="-122"/>
                            </a:rPr>
                            <m:t>𝑛𝑞</m:t>
                          </m:r>
                        </m:num>
                        <m:den>
                          <m:f>
                            <m:fPr>
                              <m:ctrlPr>
                                <a:rPr lang="en-US" altLang="zh-CN" i="1" dirty="0">
                                  <a:latin typeface="Cambria Math" panose="02040503050406030204" pitchFamily="18" charset="0"/>
                                  <a:ea typeface="SimHei" panose="02010609060101010101" pitchFamily="49" charset="-122"/>
                                </a:rPr>
                              </m:ctrlPr>
                            </m:fPr>
                            <m:num>
                              <m:r>
                                <a:rPr lang="en-US" altLang="zh-CN" i="1" dirty="0">
                                  <a:latin typeface="Cambria Math" panose="02040503050406030204" pitchFamily="18" charset="0"/>
                                  <a:ea typeface="SimHei" panose="02010609060101010101" pitchFamily="49" charset="-122"/>
                                </a:rPr>
                                <m:t>1</m:t>
                              </m:r>
                            </m:num>
                            <m:den>
                              <m:r>
                                <a:rPr lang="en-US" altLang="zh-CN" i="1" dirty="0">
                                  <a:latin typeface="Cambria Math" panose="02040503050406030204" pitchFamily="18" charset="0"/>
                                  <a:ea typeface="SimHei" panose="02010609060101010101" pitchFamily="49" charset="-122"/>
                                </a:rPr>
                                <m:t>2</m:t>
                              </m:r>
                            </m:den>
                          </m:f>
                          <m:r>
                            <a:rPr lang="en-US" altLang="zh-CN" i="1" dirty="0">
                              <a:latin typeface="Cambria Math" panose="02040503050406030204" pitchFamily="18" charset="0"/>
                              <a:ea typeface="SimHei" panose="02010609060101010101" pitchFamily="49" charset="-122"/>
                            </a:rPr>
                            <m:t>−</m:t>
                          </m:r>
                          <m:r>
                            <a:rPr lang="en-US" altLang="zh-CN" i="1" dirty="0">
                              <a:latin typeface="Cambria Math" panose="02040503050406030204" pitchFamily="18" charset="0"/>
                              <a:ea typeface="SimHei" panose="02010609060101010101" pitchFamily="49" charset="-122"/>
                            </a:rPr>
                            <m:t>𝑞</m:t>
                          </m:r>
                        </m:den>
                      </m:f>
                      <m:r>
                        <a:rPr lang="en-US" altLang="zh-CN" i="1" dirty="0">
                          <a:latin typeface="Cambria Math" panose="02040503050406030204" pitchFamily="18" charset="0"/>
                          <a:ea typeface="SimHei" panose="02010609060101010101" pitchFamily="49" charset="-122"/>
                        </a:rPr>
                        <m:t>,   </m:t>
                      </m:r>
                      <m:r>
                        <a:rPr lang="en-US" altLang="zh-CN" i="1" dirty="0">
                          <a:latin typeface="Cambria Math" panose="02040503050406030204" pitchFamily="18" charset="0"/>
                          <a:ea typeface="SimHei" panose="02010609060101010101" pitchFamily="49" charset="-122"/>
                        </a:rPr>
                        <m:t>𝑞</m:t>
                      </m:r>
                      <m:r>
                        <a:rPr lang="en-US" altLang="zh-CN" i="1" dirty="0">
                          <a:latin typeface="Cambria Math" panose="02040503050406030204" pitchFamily="18" charset="0"/>
                          <a:ea typeface="SimHei" panose="02010609060101010101" pitchFamily="49" charset="-122"/>
                        </a:rPr>
                        <m:t>=</m:t>
                      </m:r>
                      <m:f>
                        <m:fPr>
                          <m:ctrlPr>
                            <a:rPr lang="en-US" altLang="zh-CN" i="1" dirty="0">
                              <a:latin typeface="Cambria Math" panose="02040503050406030204" pitchFamily="18" charset="0"/>
                              <a:ea typeface="SimHei" panose="02010609060101010101" pitchFamily="49" charset="-122"/>
                            </a:rPr>
                          </m:ctrlPr>
                        </m:fPr>
                        <m:num>
                          <m:r>
                            <a:rPr lang="en-US" altLang="zh-CN" i="1" dirty="0">
                              <a:latin typeface="Cambria Math" panose="02040503050406030204" pitchFamily="18" charset="0"/>
                              <a:ea typeface="SimHei" panose="02010609060101010101" pitchFamily="49" charset="-122"/>
                            </a:rPr>
                            <m:t>1</m:t>
                          </m:r>
                        </m:num>
                        <m:den>
                          <m:sSup>
                            <m:sSupPr>
                              <m:ctrlPr>
                                <a:rPr lang="en-US" altLang="zh-CN" i="1" dirty="0">
                                  <a:latin typeface="Cambria Math" panose="02040503050406030204" pitchFamily="18" charset="0"/>
                                  <a:ea typeface="SimHei" panose="02010609060101010101" pitchFamily="49" charset="-122"/>
                                </a:rPr>
                              </m:ctrlPr>
                            </m:sSupPr>
                            <m:e>
                              <m:r>
                                <a:rPr lang="en-US" altLang="zh-CN" i="1" dirty="0">
                                  <a:latin typeface="Cambria Math" panose="02040503050406030204" pitchFamily="18" charset="0"/>
                                  <a:ea typeface="SimHei" panose="02010609060101010101" pitchFamily="49" charset="-122"/>
                                </a:rPr>
                                <m:t>𝑒</m:t>
                              </m:r>
                            </m:e>
                            <m:sup>
                              <m:r>
                                <a:rPr lang="en-US" altLang="zh-CN" i="1" dirty="0">
                                  <a:latin typeface="Cambria Math" panose="02040503050406030204" pitchFamily="18" charset="0"/>
                                  <a:ea typeface="SimHei" panose="02010609060101010101" pitchFamily="49" charset="-122"/>
                                </a:rPr>
                                <m:t>𝜖</m:t>
                              </m:r>
                            </m:sup>
                          </m:sSup>
                          <m:r>
                            <a:rPr lang="en-US" altLang="zh-CN" i="1" dirty="0">
                              <a:latin typeface="Cambria Math" panose="02040503050406030204" pitchFamily="18" charset="0"/>
                              <a:ea typeface="SimHei" panose="02010609060101010101" pitchFamily="49" charset="-122"/>
                            </a:rPr>
                            <m:t>+1</m:t>
                          </m:r>
                        </m:den>
                      </m:f>
                    </m:oMath>
                  </m:oMathPara>
                </a14:m>
                <a:endParaRPr lang="en-US" altLang="zh-CN" sz="2000" dirty="0">
                  <a:latin typeface="Times New Roman" panose="02020603050405020304" pitchFamily="18" charset="0"/>
                  <a:ea typeface="SimHei" panose="02010609060101010101" pitchFamily="49" charset="-122"/>
                </a:endParaRPr>
              </a:p>
              <a:p>
                <a:pPr lvl="1">
                  <a:lnSpc>
                    <a:spcPct val="150000"/>
                  </a:lnSpc>
                  <a:buClr>
                    <a:srgbClr val="C00000"/>
                  </a:buClr>
                  <a:buSzPct val="85000"/>
                  <a:defRPr/>
                </a:pPr>
                <a:endParaRPr lang="en-US" altLang="zh-CN" sz="2000" dirty="0">
                  <a:solidFill>
                    <a:srgbClr val="103CC9"/>
                  </a:solidFill>
                  <a:latin typeface="Times New Roman" panose="02020603050405020304" pitchFamily="18" charset="0"/>
                  <a:ea typeface="SimHei" panose="02010609060101010101" pitchFamily="49" charset="-122"/>
                </a:endParaRPr>
              </a:p>
            </p:txBody>
          </p:sp>
        </mc:Choice>
        <mc:Fallback xmlns="">
          <p:sp>
            <p:nvSpPr>
              <p:cNvPr id="5" name="矩形 4">
                <a:extLst>
                  <a:ext uri="{FF2B5EF4-FFF2-40B4-BE49-F238E27FC236}">
                    <a16:creationId xmlns:a16="http://schemas.microsoft.com/office/drawing/2014/main" id="{B4CDBB4A-AE72-4CF2-ACB5-9450059C698C}"/>
                  </a:ext>
                </a:extLst>
              </p:cNvPr>
              <p:cNvSpPr>
                <a:spLocks noRot="1" noChangeAspect="1" noMove="1" noResize="1" noEditPoints="1" noAdjustHandles="1" noChangeArrowheads="1" noChangeShapeType="1" noTextEdit="1"/>
              </p:cNvSpPr>
              <p:nvPr/>
            </p:nvSpPr>
            <p:spPr>
              <a:xfrm>
                <a:off x="891540" y="2697620"/>
                <a:ext cx="8122920" cy="163756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3341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CD3A67AC-9B07-6C51-0BCD-39D7A1490884}"/>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Geospatial Discretization</a:t>
            </a:r>
          </a:p>
          <a:p>
            <a:pPr eaLnBrk="1" hangingPunct="1">
              <a:defRPr/>
            </a:pPr>
            <a:endParaRPr lang="en-US" altLang="zh-CN" sz="3600" kern="0" dirty="0">
              <a:solidFill>
                <a:srgbClr val="C00000"/>
              </a:solidFill>
            </a:endParaRPr>
          </a:p>
        </p:txBody>
      </p:sp>
      <mc:AlternateContent xmlns:mc="http://schemas.openxmlformats.org/markup-compatibility/2006" xmlns:a14="http://schemas.microsoft.com/office/drawing/2010/main">
        <mc:Choice Requires="a14">
          <p:sp>
            <p:nvSpPr>
              <p:cNvPr id="32771" name="Rectangle 2">
                <a:extLst>
                  <a:ext uri="{FF2B5EF4-FFF2-40B4-BE49-F238E27FC236}">
                    <a16:creationId xmlns:a16="http://schemas.microsoft.com/office/drawing/2014/main" id="{4E45ABC2-326A-3F1C-8B88-16E9E3F648B2}"/>
                  </a:ext>
                </a:extLst>
              </p:cNvPr>
              <p:cNvSpPr txBox="1">
                <a:spLocks noChangeArrowheads="1"/>
              </p:cNvSpPr>
              <p:nvPr/>
            </p:nvSpPr>
            <p:spPr bwMode="auto">
              <a:xfrm>
                <a:off x="474663" y="1240971"/>
                <a:ext cx="9431337" cy="5281127"/>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just" eaLnBrk="1" hangingPunct="1">
                  <a:defRPr/>
                </a:pPr>
                <a:r>
                  <a:rPr lang="en-US" altLang="zh-CN" sz="2400" dirty="0">
                    <a:latin typeface="+mn-lt"/>
                    <a:cs typeface="Times New Roman" panose="02020603050405020304" pitchFamily="18" charset="0"/>
                  </a:rPr>
                  <a:t>Discretization for trajectories</a:t>
                </a:r>
              </a:p>
              <a:p>
                <a:pPr lvl="1" algn="just" eaLnBrk="1" hangingPunct="1">
                  <a:defRPr/>
                </a:pPr>
                <a:r>
                  <a:rPr lang="en-US" altLang="zh-CN" sz="2000" b="0" dirty="0">
                    <a:latin typeface="+mn-lt"/>
                    <a:cs typeface="Times New Roman" panose="02020603050405020304" pitchFamily="18" charset="0"/>
                  </a:rPr>
                  <a:t>The continuity of trajectories makes it difficult to model the mobility patterns</a:t>
                </a:r>
              </a:p>
              <a:p>
                <a:pPr lvl="1" algn="just" eaLnBrk="1" hangingPunct="1">
                  <a:defRPr/>
                </a:pPr>
                <a:r>
                  <a:rPr lang="en-US" altLang="zh-CN" sz="2000" b="0" dirty="0">
                    <a:latin typeface="+mn-lt"/>
                    <a:cs typeface="Times New Roman" panose="02020603050405020304" pitchFamily="18" charset="0"/>
                  </a:rPr>
                  <a:t>Partition the entire geographic space into </a:t>
                </a:r>
                <a14:m>
                  <m:oMath xmlns:m="http://schemas.openxmlformats.org/officeDocument/2006/math">
                    <m:r>
                      <a:rPr lang="en-US" altLang="zh-CN" sz="2000" b="1" i="1" smtClean="0">
                        <a:latin typeface="Cambria Math" panose="02040503050406030204" pitchFamily="18" charset="0"/>
                        <a:ea typeface="等线" panose="02010600030101010101" pitchFamily="2" charset="-122"/>
                        <a:cs typeface="Times New Roman" panose="02020603050405020304" pitchFamily="18" charset="0"/>
                      </a:rPr>
                      <m:t>𝑵</m:t>
                    </m:r>
                    <m:r>
                      <a:rPr lang="en-US" altLang="zh-CN" sz="2000" b="1" i="1" smtClean="0">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smtClean="0">
                        <a:latin typeface="Cambria Math" panose="02040503050406030204" pitchFamily="18" charset="0"/>
                        <a:ea typeface="等线" panose="02010600030101010101" pitchFamily="2" charset="-122"/>
                        <a:cs typeface="Times New Roman" panose="02020603050405020304" pitchFamily="18" charset="0"/>
                      </a:rPr>
                      <m:t>𝑵</m:t>
                    </m:r>
                  </m:oMath>
                </a14:m>
                <a:r>
                  <a:rPr lang="en-US" altLang="zh-CN" sz="2000" b="0" dirty="0">
                    <a:latin typeface="+mn-lt"/>
                    <a:cs typeface="Times New Roman" panose="02020603050405020304" pitchFamily="18" charset="0"/>
                  </a:rPr>
                  <a:t> equal-size grid cells </a:t>
                </a:r>
              </a:p>
              <a:p>
                <a:pPr marL="457200" lvl="1" indent="0" algn="just" eaLnBrk="1" hangingPunct="1">
                  <a:buNone/>
                  <a:defRPr/>
                </a:pPr>
                <a:endParaRPr lang="en-US" altLang="zh-CN" sz="2000" b="0" dirty="0">
                  <a:latin typeface="+mn-lt"/>
                  <a:cs typeface="Times New Roman" panose="02020603050405020304" pitchFamily="18" charset="0"/>
                </a:endParaRPr>
              </a:p>
              <a:p>
                <a:pPr algn="just" eaLnBrk="1" hangingPunct="1">
                  <a:defRPr/>
                </a:pPr>
                <a:endParaRPr lang="en-US" altLang="zh-CN" sz="2400" dirty="0">
                  <a:latin typeface="+mn-lt"/>
                  <a:cs typeface="Times New Roman" panose="02020603050405020304" pitchFamily="18" charset="0"/>
                </a:endParaRPr>
              </a:p>
              <a:p>
                <a:pPr algn="just" eaLnBrk="1" hangingPunct="1">
                  <a:defRPr/>
                </a:pPr>
                <a:endParaRPr lang="en-US" altLang="zh-CN" sz="2400" dirty="0">
                  <a:latin typeface="+mn-lt"/>
                  <a:cs typeface="Times New Roman" panose="02020603050405020304" pitchFamily="18" charset="0"/>
                </a:endParaRPr>
              </a:p>
              <a:p>
                <a:pPr algn="just" eaLnBrk="1" hangingPunct="1">
                  <a:defRPr/>
                </a:pPr>
                <a:endParaRPr lang="en-US" altLang="zh-CN" sz="2400" dirty="0">
                  <a:latin typeface="+mn-lt"/>
                  <a:cs typeface="Times New Roman" panose="02020603050405020304" pitchFamily="18" charset="0"/>
                </a:endParaRPr>
              </a:p>
              <a:p>
                <a:pPr algn="just" eaLnBrk="1" hangingPunct="1">
                  <a:defRPr/>
                </a:pPr>
                <a:endParaRPr lang="en-US" altLang="zh-CN" sz="2400" dirty="0">
                  <a:latin typeface="+mn-lt"/>
                  <a:cs typeface="Times New Roman" panose="02020603050405020304" pitchFamily="18" charset="0"/>
                </a:endParaRPr>
              </a:p>
              <a:p>
                <a:pPr algn="just" eaLnBrk="1" hangingPunct="1">
                  <a:defRPr/>
                </a:pPr>
                <a:endParaRPr lang="en-US" altLang="zh-CN" sz="2400" dirty="0">
                  <a:latin typeface="+mn-lt"/>
                  <a:cs typeface="Times New Roman" panose="02020603050405020304" pitchFamily="18" charset="0"/>
                </a:endParaRPr>
              </a:p>
              <a:p>
                <a:pPr algn="just" eaLnBrk="1" hangingPunct="1">
                  <a:defRPr/>
                </a:pPr>
                <a:r>
                  <a:rPr lang="en-US" altLang="zh-CN" sz="2400" dirty="0">
                    <a:latin typeface="+mn-lt"/>
                    <a:cs typeface="Times New Roman" panose="02020603050405020304" pitchFamily="18" charset="0"/>
                  </a:rPr>
                  <a:t>How to determine the granularity? A trade-off!</a:t>
                </a:r>
              </a:p>
              <a:p>
                <a:pPr lvl="1" algn="just" eaLnBrk="1" hangingPunct="1">
                  <a:defRPr/>
                </a:pPr>
                <a:r>
                  <a:rPr lang="en-US" altLang="zh-CN" sz="2000" b="0" dirty="0">
                    <a:latin typeface="+mn-lt"/>
                    <a:cs typeface="Times New Roman" panose="02020603050405020304" pitchFamily="18" charset="0"/>
                  </a:rPr>
                  <a:t>Fine-grained granularity =&gt; large </a:t>
                </a:r>
                <a:r>
                  <a:rPr lang="en-US" altLang="zh-CN" sz="2000" b="0" dirty="0">
                    <a:solidFill>
                      <a:srgbClr val="C00000"/>
                    </a:solidFill>
                    <a:latin typeface="+mn-lt"/>
                    <a:cs typeface="Times New Roman" panose="02020603050405020304" pitchFamily="18" charset="0"/>
                  </a:rPr>
                  <a:t>perturbation</a:t>
                </a:r>
                <a:r>
                  <a:rPr lang="en-US" altLang="zh-CN" sz="2000" b="0" dirty="0">
                    <a:latin typeface="+mn-lt"/>
                    <a:cs typeface="Times New Roman" panose="02020603050405020304" pitchFamily="18" charset="0"/>
                  </a:rPr>
                  <a:t> </a:t>
                </a:r>
                <a:r>
                  <a:rPr lang="en-US" altLang="zh-CN" sz="2000" b="0" dirty="0">
                    <a:solidFill>
                      <a:srgbClr val="C00000"/>
                    </a:solidFill>
                    <a:latin typeface="+mn-lt"/>
                    <a:cs typeface="Times New Roman" panose="02020603050405020304" pitchFamily="18" charset="0"/>
                  </a:rPr>
                  <a:t>noise</a:t>
                </a:r>
                <a:endParaRPr lang="en-US" altLang="zh-CN" sz="2000" b="0" dirty="0">
                  <a:latin typeface="+mn-lt"/>
                  <a:cs typeface="Times New Roman" panose="02020603050405020304" pitchFamily="18" charset="0"/>
                </a:endParaRPr>
              </a:p>
              <a:p>
                <a:pPr lvl="1" algn="just" eaLnBrk="1" hangingPunct="1">
                  <a:defRPr/>
                </a:pPr>
                <a:r>
                  <a:rPr lang="en-US" altLang="zh-CN" sz="2000" b="0" dirty="0">
                    <a:latin typeface="+mn-lt"/>
                    <a:cs typeface="Times New Roman" panose="02020603050405020304" pitchFamily="18" charset="0"/>
                  </a:rPr>
                  <a:t>Coarse-</a:t>
                </a:r>
                <a:r>
                  <a:rPr lang="en-US" altLang="zh-CN" sz="2000" b="0" dirty="0">
                    <a:cs typeface="Times New Roman" panose="02020603050405020304" pitchFamily="18" charset="0"/>
                  </a:rPr>
                  <a:t>grained</a:t>
                </a:r>
                <a:r>
                  <a:rPr lang="en-US" altLang="zh-CN" sz="2000" b="0" dirty="0">
                    <a:latin typeface="+mn-lt"/>
                    <a:cs typeface="Times New Roman" panose="02020603050405020304" pitchFamily="18" charset="0"/>
                  </a:rPr>
                  <a:t> </a:t>
                </a:r>
                <a:r>
                  <a:rPr lang="en-US" altLang="zh-CN" sz="2000" b="0" dirty="0">
                    <a:cs typeface="Times New Roman" panose="02020603050405020304" pitchFamily="18" charset="0"/>
                  </a:rPr>
                  <a:t>granularity =&gt; large </a:t>
                </a:r>
                <a:r>
                  <a:rPr lang="en-US" altLang="zh-CN" sz="2000" b="0" dirty="0">
                    <a:solidFill>
                      <a:srgbClr val="C00000"/>
                    </a:solidFill>
                    <a:cs typeface="Times New Roman" panose="02020603050405020304" pitchFamily="18" charset="0"/>
                  </a:rPr>
                  <a:t>mobility</a:t>
                </a:r>
                <a:r>
                  <a:rPr lang="en-US" altLang="zh-CN" sz="2000" b="0" dirty="0">
                    <a:cs typeface="Times New Roman" panose="02020603050405020304" pitchFamily="18" charset="0"/>
                  </a:rPr>
                  <a:t> </a:t>
                </a:r>
                <a:r>
                  <a:rPr lang="en-US" altLang="zh-CN" sz="2000" b="0" dirty="0">
                    <a:solidFill>
                      <a:srgbClr val="C00000"/>
                    </a:solidFill>
                    <a:cs typeface="Times New Roman" panose="02020603050405020304" pitchFamily="18" charset="0"/>
                  </a:rPr>
                  <a:t>estimation error</a:t>
                </a:r>
              </a:p>
              <a:p>
                <a:pPr lvl="1" algn="just" eaLnBrk="1" hangingPunct="1">
                  <a:defRPr/>
                </a:pPr>
                <a:endParaRPr lang="zh-CN" altLang="zh-CN" sz="1800" dirty="0">
                  <a:effectLst/>
                  <a:latin typeface="Georgia" panose="02040502050405020303" pitchFamily="18" charset="0"/>
                  <a:ea typeface="等线" panose="02010600030101010101" pitchFamily="2" charset="-122"/>
                  <a:cs typeface="Times New Roman" panose="02020603050405020304" pitchFamily="18" charset="0"/>
                </a:endParaRPr>
              </a:p>
              <a:p>
                <a:pPr marL="457200" lvl="1" indent="0" algn="just" eaLnBrk="1" hangingPunct="1">
                  <a:buNone/>
                  <a:defRPr/>
                </a:pPr>
                <a:endParaRPr lang="en-US" altLang="zh-CN" sz="2000" b="0" dirty="0">
                  <a:solidFill>
                    <a:srgbClr val="0000CC"/>
                  </a:solidFill>
                  <a:latin typeface="+mn-lt"/>
                  <a:cs typeface="Times New Roman" panose="02020603050405020304" pitchFamily="18" charset="0"/>
                </a:endParaRPr>
              </a:p>
              <a:p>
                <a:pPr marL="457200" lvl="1" indent="0" algn="just" eaLnBrk="1" hangingPunct="1">
                  <a:buFont typeface="Wingdings" panose="05000000000000000000" pitchFamily="2" charset="2"/>
                  <a:buNone/>
                  <a:defRPr/>
                </a:pPr>
                <a:endParaRPr lang="en-US" altLang="zh-CN" sz="2000" b="0" dirty="0">
                  <a:solidFill>
                    <a:srgbClr val="0000CC"/>
                  </a:solidFill>
                  <a:latin typeface="+mn-lt"/>
                  <a:cs typeface="Times New Roman" panose="02020603050405020304" pitchFamily="18" charset="0"/>
                </a:endParaRPr>
              </a:p>
            </p:txBody>
          </p:sp>
        </mc:Choice>
        <mc:Fallback xmlns="">
          <p:sp>
            <p:nvSpPr>
              <p:cNvPr id="32771" name="Rectangle 2">
                <a:extLst>
                  <a:ext uri="{FF2B5EF4-FFF2-40B4-BE49-F238E27FC236}">
                    <a16:creationId xmlns:a16="http://schemas.microsoft.com/office/drawing/2014/main" id="{4E45ABC2-326A-3F1C-8B88-16E9E3F648B2}"/>
                  </a:ext>
                </a:extLst>
              </p:cNvPr>
              <p:cNvSpPr txBox="1">
                <a:spLocks noRot="1" noChangeAspect="1" noMove="1" noResize="1" noEditPoints="1" noAdjustHandles="1" noChangeArrowheads="1" noChangeShapeType="1" noTextEdit="1"/>
              </p:cNvSpPr>
              <p:nvPr/>
            </p:nvSpPr>
            <p:spPr bwMode="auto">
              <a:xfrm>
                <a:off x="474663" y="1240971"/>
                <a:ext cx="9431337" cy="5281127"/>
              </a:xfrm>
              <a:prstGeom prst="rect">
                <a:avLst/>
              </a:prstGeom>
              <a:blipFill>
                <a:blip r:embed="rId3"/>
                <a:stretch>
                  <a:fillRect l="-673" t="-959"/>
                </a:stretch>
              </a:blipFill>
              <a:ln>
                <a:noFill/>
              </a:ln>
            </p:spPr>
            <p:txBody>
              <a:bodyPr/>
              <a:lstStyle/>
              <a:p>
                <a:r>
                  <a:rPr lang="en-CN">
                    <a:noFill/>
                  </a:rPr>
                  <a:t> </a:t>
                </a:r>
              </a:p>
            </p:txBody>
          </p:sp>
        </mc:Fallback>
      </mc:AlternateContent>
      <p:grpSp>
        <p:nvGrpSpPr>
          <p:cNvPr id="2" name="组合 1">
            <a:extLst>
              <a:ext uri="{FF2B5EF4-FFF2-40B4-BE49-F238E27FC236}">
                <a16:creationId xmlns:a16="http://schemas.microsoft.com/office/drawing/2014/main" id="{2279270A-4219-4AA0-A593-23C7B5EA033E}"/>
              </a:ext>
            </a:extLst>
          </p:cNvPr>
          <p:cNvGrpSpPr/>
          <p:nvPr/>
        </p:nvGrpSpPr>
        <p:grpSpPr>
          <a:xfrm>
            <a:off x="1058918" y="2837793"/>
            <a:ext cx="7446580" cy="1431967"/>
            <a:chOff x="838199" y="2556707"/>
            <a:chExt cx="8229601" cy="1744585"/>
          </a:xfrm>
        </p:grpSpPr>
        <p:pic>
          <p:nvPicPr>
            <p:cNvPr id="5" name="图片 4">
              <a:extLst>
                <a:ext uri="{FF2B5EF4-FFF2-40B4-BE49-F238E27FC236}">
                  <a16:creationId xmlns:a16="http://schemas.microsoft.com/office/drawing/2014/main" id="{A4B1FE67-93C0-46D9-8BBE-96D6DB26ACE6}"/>
                </a:ext>
              </a:extLst>
            </p:cNvPr>
            <p:cNvPicPr>
              <a:picLocks noChangeAspect="1"/>
            </p:cNvPicPr>
            <p:nvPr/>
          </p:nvPicPr>
          <p:blipFill>
            <a:blip r:embed="rId4"/>
            <a:stretch>
              <a:fillRect/>
            </a:stretch>
          </p:blipFill>
          <p:spPr>
            <a:xfrm>
              <a:off x="1200332" y="2597190"/>
              <a:ext cx="2688467" cy="1199120"/>
            </a:xfrm>
            <a:prstGeom prst="rect">
              <a:avLst/>
            </a:prstGeom>
          </p:spPr>
        </p:pic>
        <p:pic>
          <p:nvPicPr>
            <p:cNvPr id="6" name="图片 5">
              <a:extLst>
                <a:ext uri="{FF2B5EF4-FFF2-40B4-BE49-F238E27FC236}">
                  <a16:creationId xmlns:a16="http://schemas.microsoft.com/office/drawing/2014/main" id="{841E8306-377B-4E12-A55F-B1310C1C9F74}"/>
                </a:ext>
              </a:extLst>
            </p:cNvPr>
            <p:cNvPicPr>
              <a:picLocks noChangeAspect="1"/>
            </p:cNvPicPr>
            <p:nvPr/>
          </p:nvPicPr>
          <p:blipFill>
            <a:blip r:embed="rId5"/>
            <a:stretch>
              <a:fillRect/>
            </a:stretch>
          </p:blipFill>
          <p:spPr>
            <a:xfrm>
              <a:off x="5657902" y="2779589"/>
              <a:ext cx="3145150" cy="925965"/>
            </a:xfrm>
            <a:prstGeom prst="rect">
              <a:avLst/>
            </a:prstGeom>
          </p:spPr>
        </p:pic>
        <p:sp>
          <p:nvSpPr>
            <p:cNvPr id="7" name="Right Arrow 2">
              <a:extLst>
                <a:ext uri="{FF2B5EF4-FFF2-40B4-BE49-F238E27FC236}">
                  <a16:creationId xmlns:a16="http://schemas.microsoft.com/office/drawing/2014/main" id="{28AC7B5B-CE43-4CBF-A3DE-8B0553ED49E7}"/>
                </a:ext>
              </a:extLst>
            </p:cNvPr>
            <p:cNvSpPr/>
            <p:nvPr/>
          </p:nvSpPr>
          <p:spPr>
            <a:xfrm>
              <a:off x="4444386" y="3196750"/>
              <a:ext cx="735495" cy="277486"/>
            </a:xfrm>
            <a:prstGeom prst="rightArrow">
              <a:avLst/>
            </a:prstGeom>
            <a:noFill/>
            <a:ln w="19050" cap="flat" cmpd="sng" algn="ctr">
              <a:solidFill>
                <a:srgbClr val="C00000"/>
              </a:solidFill>
              <a:prstDash val="solid"/>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圆角 334">
              <a:extLst>
                <a:ext uri="{FF2B5EF4-FFF2-40B4-BE49-F238E27FC236}">
                  <a16:creationId xmlns:a16="http://schemas.microsoft.com/office/drawing/2014/main" id="{B056AAB3-A286-4251-92DF-7D6E7EA70362}"/>
                </a:ext>
              </a:extLst>
            </p:cNvPr>
            <p:cNvSpPr/>
            <p:nvPr/>
          </p:nvSpPr>
          <p:spPr>
            <a:xfrm>
              <a:off x="838199" y="2556707"/>
              <a:ext cx="8229601" cy="1744585"/>
            </a:xfrm>
            <a:prstGeom prst="roundRect">
              <a:avLst>
                <a:gd name="adj" fmla="val 5081"/>
              </a:avLst>
            </a:prstGeom>
            <a:noFill/>
            <a:ln w="19050">
              <a:solidFill>
                <a:srgbClr val="C00000"/>
              </a:solidFill>
            </a:ln>
            <a:effectLst/>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9" name="文本框 8">
              <a:extLst>
                <a:ext uri="{FF2B5EF4-FFF2-40B4-BE49-F238E27FC236}">
                  <a16:creationId xmlns:a16="http://schemas.microsoft.com/office/drawing/2014/main" id="{DFEFE218-BE78-433D-8A7E-EEF90F26993B}"/>
                </a:ext>
              </a:extLst>
            </p:cNvPr>
            <p:cNvSpPr txBox="1">
              <a:spLocks noChangeArrowheads="1"/>
            </p:cNvSpPr>
            <p:nvPr/>
          </p:nvSpPr>
          <p:spPr bwMode="auto">
            <a:xfrm>
              <a:off x="1549417" y="3895740"/>
              <a:ext cx="19902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0533C7"/>
                  </a:solidFill>
                  <a:latin typeface="Times New Roman" panose="02020603050405020304" pitchFamily="18" charset="0"/>
                  <a:ea typeface="黑体" panose="02010609060101010101" charset="-122"/>
                  <a:cs typeface="Times New Roman" panose="02020603050405020304" pitchFamily="18" charset="0"/>
                </a:rPr>
                <a:t>Original Trajectory</a:t>
              </a:r>
              <a:endParaRPr kumimoji="0" lang="zh-CN" altLang="en-US"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11" name="文本框 10">
              <a:extLst>
                <a:ext uri="{FF2B5EF4-FFF2-40B4-BE49-F238E27FC236}">
                  <a16:creationId xmlns:a16="http://schemas.microsoft.com/office/drawing/2014/main" id="{E8C68E2D-FBDC-42A7-B285-5CBE839EDB80}"/>
                </a:ext>
              </a:extLst>
            </p:cNvPr>
            <p:cNvSpPr txBox="1">
              <a:spLocks noChangeArrowheads="1"/>
            </p:cNvSpPr>
            <p:nvPr/>
          </p:nvSpPr>
          <p:spPr bwMode="auto">
            <a:xfrm>
              <a:off x="3967034" y="2908153"/>
              <a:ext cx="16126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Discretization</a:t>
              </a:r>
              <a:endParaRPr kumimoji="0" lang="zh-CN" altLang="en-US" sz="1400" b="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12" name="文本框 11">
              <a:extLst>
                <a:ext uri="{FF2B5EF4-FFF2-40B4-BE49-F238E27FC236}">
                  <a16:creationId xmlns:a16="http://schemas.microsoft.com/office/drawing/2014/main" id="{2C7D82FC-4978-47FB-9CB5-D2BE55D6F0AA}"/>
                </a:ext>
              </a:extLst>
            </p:cNvPr>
            <p:cNvSpPr txBox="1">
              <a:spLocks noChangeArrowheads="1"/>
            </p:cNvSpPr>
            <p:nvPr/>
          </p:nvSpPr>
          <p:spPr bwMode="auto">
            <a:xfrm>
              <a:off x="6424161" y="3852281"/>
              <a:ext cx="2443270" cy="374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rPr>
                <a:t>Sequence data with cells</a:t>
              </a:r>
              <a:endParaRPr kumimoji="0" lang="zh-CN" altLang="en-US" sz="1400" i="0" u="none" strike="noStrike" kern="1200" cap="none" spc="0" normalizeH="0" baseline="0" noProof="0" dirty="0">
                <a:ln>
                  <a:noFill/>
                </a:ln>
                <a:solidFill>
                  <a:srgbClr val="0533C7"/>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grpSp>
    </p:spTree>
    <p:extLst>
      <p:ext uri="{BB962C8B-B14F-4D97-AF65-F5344CB8AC3E}">
        <p14:creationId xmlns:p14="http://schemas.microsoft.com/office/powerpoint/2010/main" val="1801201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622E1726-6966-0E10-2358-F808FDE5B161}"/>
              </a:ext>
            </a:extLst>
          </p:cNvPr>
          <p:cNvSpPr txBox="1">
            <a:spLocks noChangeArrowheads="1"/>
          </p:cNvSpPr>
          <p:nvPr/>
        </p:nvSpPr>
        <p:spPr>
          <a:xfrm>
            <a:off x="411163" y="4873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Selecting the Grid Granularity</a:t>
            </a:r>
          </a:p>
        </p:txBody>
      </p:sp>
      <p:sp>
        <p:nvSpPr>
          <p:cNvPr id="4" name="Rectangle 2">
            <a:extLst>
              <a:ext uri="{FF2B5EF4-FFF2-40B4-BE49-F238E27FC236}">
                <a16:creationId xmlns:a16="http://schemas.microsoft.com/office/drawing/2014/main" id="{1F16B876-797D-4EB5-8762-679C3236310F}"/>
              </a:ext>
            </a:extLst>
          </p:cNvPr>
          <p:cNvSpPr txBox="1">
            <a:spLocks noChangeArrowheads="1"/>
          </p:cNvSpPr>
          <p:nvPr/>
        </p:nvSpPr>
        <p:spPr bwMode="auto">
          <a:xfrm>
            <a:off x="474663" y="1205435"/>
            <a:ext cx="8787578" cy="3212133"/>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just" eaLnBrk="1" hangingPunct="1">
              <a:defRPr/>
            </a:pPr>
            <a:r>
              <a:rPr lang="en-US" altLang="zh-CN" sz="2400" b="0" dirty="0">
                <a:cs typeface="Times New Roman" panose="02020603050405020304" pitchFamily="18" charset="0"/>
              </a:rPr>
              <a:t>The granularity of grid has influence on two kinds of errors:</a:t>
            </a:r>
          </a:p>
          <a:p>
            <a:pPr lvl="1" algn="just" eaLnBrk="1" hangingPunct="1">
              <a:defRPr/>
            </a:pPr>
            <a:r>
              <a:rPr lang="en-US" altLang="zh-CN" sz="2000" b="0" dirty="0">
                <a:solidFill>
                  <a:srgbClr val="C00000"/>
                </a:solidFill>
                <a:cs typeface="Times New Roman" panose="02020603050405020304" pitchFamily="18" charset="0"/>
              </a:rPr>
              <a:t>Perturbation noise</a:t>
            </a:r>
            <a:r>
              <a:rPr lang="en-US" altLang="zh-CN" sz="2000" b="0" dirty="0">
                <a:cs typeface="Times New Roman" panose="02020603050405020304" pitchFamily="18" charset="0"/>
              </a:rPr>
              <a:t>: risk of having </a:t>
            </a:r>
            <a:r>
              <a:rPr lang="en-US" altLang="zh-CN" sz="2000" b="0" dirty="0">
                <a:solidFill>
                  <a:srgbClr val="C00000"/>
                </a:solidFill>
                <a:cs typeface="Times New Roman" panose="02020603050405020304" pitchFamily="18" charset="0"/>
              </a:rPr>
              <a:t>empty cells</a:t>
            </a:r>
            <a:r>
              <a:rPr lang="en-US" altLang="zh-CN" sz="2000" b="0" dirty="0">
                <a:cs typeface="Times New Roman" panose="02020603050405020304" pitchFamily="18" charset="0"/>
              </a:rPr>
              <a:t>, which leads to high noise as well as inefficiency.</a:t>
            </a:r>
          </a:p>
          <a:p>
            <a:pPr lvl="2" algn="just" eaLnBrk="1" hangingPunct="1">
              <a:buFont typeface="Wingdings" panose="05000000000000000000" pitchFamily="2" charset="2"/>
              <a:buChar char="v"/>
              <a:defRPr/>
            </a:pPr>
            <a:r>
              <a:rPr lang="en-US" altLang="zh-CN" b="0" dirty="0">
                <a:cs typeface="Times New Roman" panose="02020603050405020304" pitchFamily="18" charset="0"/>
              </a:rPr>
              <a:t>Finer granularity =&gt; larger perturbation noise</a:t>
            </a:r>
          </a:p>
          <a:p>
            <a:pPr lvl="1" algn="just" eaLnBrk="1" hangingPunct="1">
              <a:defRPr/>
            </a:pPr>
            <a:r>
              <a:rPr lang="en-US" altLang="zh-CN" sz="2000" b="0" dirty="0">
                <a:solidFill>
                  <a:srgbClr val="C00000"/>
                </a:solidFill>
                <a:cs typeface="Times New Roman" panose="02020603050405020304" pitchFamily="18" charset="0"/>
              </a:rPr>
              <a:t>Mobility estimation error</a:t>
            </a:r>
            <a:r>
              <a:rPr lang="en-US" altLang="zh-CN" sz="2000" b="0" dirty="0">
                <a:cs typeface="Times New Roman" panose="02020603050405020304" pitchFamily="18" charset="0"/>
              </a:rPr>
              <a:t>: causes captured mobility patterns will be too general and uninformative.</a:t>
            </a:r>
          </a:p>
          <a:p>
            <a:pPr lvl="2" algn="just" eaLnBrk="1" hangingPunct="1">
              <a:buFont typeface="Wingdings" panose="05000000000000000000" pitchFamily="2" charset="2"/>
              <a:buChar char="v"/>
              <a:defRPr/>
            </a:pPr>
            <a:r>
              <a:rPr lang="en-US" altLang="zh-CN" b="0" dirty="0">
                <a:cs typeface="Times New Roman" panose="02020603050405020304" pitchFamily="18" charset="0"/>
              </a:rPr>
              <a:t>Coarser granularity =&gt; larger estimation error</a:t>
            </a:r>
          </a:p>
          <a:p>
            <a:pPr lvl="1" algn="just" eaLnBrk="1" hangingPunct="1">
              <a:defRPr/>
            </a:pPr>
            <a:endParaRPr lang="en-US" altLang="zh-CN" sz="2000" b="0" dirty="0">
              <a:cs typeface="Times New Roman" panose="02020603050405020304" pitchFamily="18" charset="0"/>
            </a:endParaRPr>
          </a:p>
          <a:p>
            <a:pPr marL="457200" lvl="1" indent="0" algn="just" eaLnBrk="1" hangingPunct="1">
              <a:buNone/>
              <a:defRPr/>
            </a:pPr>
            <a:endParaRPr lang="en-US" altLang="zh-CN" sz="2000" b="0" dirty="0">
              <a:cs typeface="Times New Roman" panose="02020603050405020304" pitchFamily="18" charset="0"/>
            </a:endParaRPr>
          </a:p>
          <a:p>
            <a:pPr lvl="1" algn="just" eaLnBrk="1" hangingPunct="1">
              <a:defRPr/>
            </a:pPr>
            <a:endParaRPr lang="en-US" altLang="zh-CN" sz="2000" b="0" dirty="0">
              <a:cs typeface="Times New Roman" panose="02020603050405020304" pitchFamily="18" charset="0"/>
            </a:endParaRPr>
          </a:p>
          <a:p>
            <a:pPr marL="457200" lvl="1" indent="0" algn="just" eaLnBrk="1" hangingPunct="1">
              <a:lnSpc>
                <a:spcPct val="150000"/>
              </a:lnSpc>
              <a:buNone/>
              <a:defRPr/>
            </a:pPr>
            <a:endParaRPr lang="zh-CN" altLang="zh-CN" sz="1800" dirty="0">
              <a:latin typeface="Georgia" panose="02040502050405020303" pitchFamily="18" charset="0"/>
              <a:ea typeface="等线" panose="02010600030101010101" pitchFamily="2" charset="-122"/>
              <a:cs typeface="Times New Roman" panose="02020603050405020304" pitchFamily="18" charset="0"/>
            </a:endParaRPr>
          </a:p>
          <a:p>
            <a:pPr marL="457200" lvl="1" indent="0" algn="just" eaLnBrk="1" hangingPunct="1">
              <a:buNone/>
              <a:defRPr/>
            </a:pPr>
            <a:endParaRPr lang="en-US" altLang="zh-CN" sz="2000" b="0" dirty="0">
              <a:solidFill>
                <a:srgbClr val="0000CC"/>
              </a:solidFill>
              <a:cs typeface="Times New Roman" panose="02020603050405020304" pitchFamily="18" charset="0"/>
            </a:endParaRPr>
          </a:p>
          <a:p>
            <a:pPr algn="just" eaLnBrk="1" hangingPunct="1">
              <a:defRPr/>
            </a:pPr>
            <a:endParaRPr lang="en-US" altLang="zh-CN" sz="2400" b="0" dirty="0">
              <a:solidFill>
                <a:srgbClr val="0000CC"/>
              </a:solidFill>
              <a:cs typeface="Times New Roman" panose="02020603050405020304" pitchFamily="18" charset="0"/>
            </a:endParaRPr>
          </a:p>
          <a:p>
            <a:pPr algn="just" eaLnBrk="1" hangingPunct="1">
              <a:defRPr/>
            </a:pPr>
            <a:endParaRPr lang="en-US" altLang="zh-CN" sz="2000" b="0" dirty="0">
              <a:latin typeface="+mn-lt"/>
              <a:cs typeface="Times New Roman" panose="02020603050405020304" pitchFamily="18" charset="0"/>
            </a:endParaRPr>
          </a:p>
          <a:p>
            <a:pPr algn="just" eaLnBrk="1" hangingPunct="1">
              <a:defRPr/>
            </a:pPr>
            <a:endParaRPr lang="en-US" altLang="zh-CN" sz="2000" b="0" dirty="0">
              <a:solidFill>
                <a:srgbClr val="0000CC"/>
              </a:solidFill>
              <a:latin typeface="+mn-l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2">
                <a:extLst>
                  <a:ext uri="{FF2B5EF4-FFF2-40B4-BE49-F238E27FC236}">
                    <a16:creationId xmlns:a16="http://schemas.microsoft.com/office/drawing/2014/main" id="{141579FA-FE2F-4761-B2B4-AF8320A6632C}"/>
                  </a:ext>
                </a:extLst>
              </p:cNvPr>
              <p:cNvSpPr txBox="1">
                <a:spLocks noChangeArrowheads="1"/>
              </p:cNvSpPr>
              <p:nvPr/>
            </p:nvSpPr>
            <p:spPr bwMode="auto">
              <a:xfrm>
                <a:off x="474663" y="4489147"/>
                <a:ext cx="8787578" cy="3212133"/>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just" eaLnBrk="1" hangingPunct="1">
                  <a:defRPr/>
                </a:pPr>
                <a:r>
                  <a:rPr lang="en-US" altLang="zh-CN" sz="2400" b="0" dirty="0">
                    <a:cs typeface="Times New Roman" panose="02020603050405020304" pitchFamily="18" charset="0"/>
                  </a:rPr>
                  <a:t>Find a proper </a:t>
                </a:r>
                <a:r>
                  <a:rPr lang="en-US" altLang="zh-CN" sz="2400" b="0" dirty="0">
                    <a:solidFill>
                      <a:srgbClr val="C00000"/>
                    </a:solidFill>
                    <a:cs typeface="Times New Roman" panose="02020603050405020304" pitchFamily="18" charset="0"/>
                  </a:rPr>
                  <a:t>trade-off</a:t>
                </a:r>
                <a:r>
                  <a:rPr lang="en-US" altLang="zh-CN" sz="2400" b="0" dirty="0">
                    <a:cs typeface="Times New Roman" panose="02020603050405020304" pitchFamily="18" charset="0"/>
                  </a:rPr>
                  <a:t> point of the above two errors  </a:t>
                </a:r>
                <a:endParaRPr lang="en-US" altLang="zh-CN" sz="2000" b="0" dirty="0">
                  <a:cs typeface="Times New Roman" panose="02020603050405020304" pitchFamily="18" charset="0"/>
                </a:endParaRPr>
              </a:p>
              <a:p>
                <a:pPr marL="457200" lvl="1" indent="0" algn="just" eaLnBrk="1" hangingPunct="1">
                  <a:buNone/>
                  <a:defRPr/>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𝑚𝑖𝑛𝑖𝑚𝑖𝑧𝑒</m:t>
                      </m:r>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𝑁</m:t>
                      </m:r>
                      <m:r>
                        <a:rPr lang="en-US" altLang="zh-CN" sz="2000" b="0" i="1" smtClean="0">
                          <a:latin typeface="Cambria Math" panose="02040503050406030204" pitchFamily="18" charset="0"/>
                          <a:cs typeface="Times New Roman" panose="02020603050405020304" pitchFamily="18" charset="0"/>
                        </a:rPr>
                        <m:t> </m:t>
                      </m:r>
                      <m:rad>
                        <m:radPr>
                          <m:degHide m:val="on"/>
                          <m:ctrlPr>
                            <a:rPr lang="en-US" altLang="zh-CN" sz="2000" b="0" i="1" smtClean="0">
                              <a:latin typeface="Cambria Math" panose="02040503050406030204" pitchFamily="18" charset="0"/>
                              <a:cs typeface="Times New Roman" panose="02020603050405020304" pitchFamily="18" charset="0"/>
                            </a:rPr>
                          </m:ctrlPr>
                        </m:radPr>
                        <m:deg/>
                        <m:e>
                          <m:f>
                            <m:fPr>
                              <m:ctrlPr>
                                <a:rPr lang="en-US" altLang="zh-CN" sz="2000" b="0" i="1" smtClean="0">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𝑛𝑟</m:t>
                              </m:r>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𝑒</m:t>
                                  </m:r>
                                </m:e>
                                <m:sup>
                                  <m:r>
                                    <a:rPr lang="en-US" altLang="zh-CN" sz="2000" b="0" i="1" smtClean="0">
                                      <a:latin typeface="Cambria Math" panose="02040503050406030204" pitchFamily="18" charset="0"/>
                                      <a:cs typeface="Times New Roman" panose="02020603050405020304" pitchFamily="18" charset="0"/>
                                    </a:rPr>
                                    <m:t>𝜖</m:t>
                                  </m:r>
                                </m:sup>
                              </m:sSup>
                            </m:num>
                            <m:den>
                              <m:sSup>
                                <m:sSupPr>
                                  <m:ctrlPr>
                                    <a:rPr lang="en-US" altLang="zh-CN" sz="2000" b="0" i="1" smtClean="0">
                                      <a:latin typeface="Cambria Math" panose="02040503050406030204" pitchFamily="18" charset="0"/>
                                      <a:cs typeface="Times New Roman" panose="02020603050405020304" pitchFamily="18" charset="0"/>
                                    </a:rPr>
                                  </m:ctrlPr>
                                </m:sSupPr>
                                <m:e>
                                  <m:d>
                                    <m:dPr>
                                      <m:ctrlPr>
                                        <a:rPr lang="en-US" altLang="zh-CN" sz="2000" b="0" i="1" smtClean="0">
                                          <a:latin typeface="Cambria Math" panose="02040503050406030204" pitchFamily="18" charset="0"/>
                                          <a:cs typeface="Times New Roman" panose="02020603050405020304" pitchFamily="18" charset="0"/>
                                        </a:rPr>
                                      </m:ctrlPr>
                                    </m:dPr>
                                    <m:e>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𝑒</m:t>
                                          </m:r>
                                        </m:e>
                                        <m:sup>
                                          <m:r>
                                            <a:rPr lang="en-US" altLang="zh-CN" sz="2000" b="0" i="1" smtClean="0">
                                              <a:latin typeface="Cambria Math" panose="02040503050406030204" pitchFamily="18" charset="0"/>
                                              <a:cs typeface="Times New Roman" panose="02020603050405020304" pitchFamily="18" charset="0"/>
                                            </a:rPr>
                                            <m:t>𝜖</m:t>
                                          </m:r>
                                        </m:sup>
                                      </m:sSup>
                                      <m:r>
                                        <a:rPr lang="en-US" altLang="zh-CN" sz="2000" b="0" i="1" smtClean="0">
                                          <a:latin typeface="Cambria Math" panose="02040503050406030204" pitchFamily="18" charset="0"/>
                                          <a:cs typeface="Times New Roman" panose="02020603050405020304" pitchFamily="18" charset="0"/>
                                        </a:rPr>
                                        <m:t>−1</m:t>
                                      </m:r>
                                    </m:e>
                                  </m:d>
                                </m:e>
                                <m:sup>
                                  <m:r>
                                    <a:rPr lang="en-US" altLang="zh-CN" sz="2000" b="0" i="1" smtClean="0">
                                      <a:latin typeface="Cambria Math" panose="02040503050406030204" pitchFamily="18" charset="0"/>
                                      <a:cs typeface="Times New Roman" panose="02020603050405020304" pitchFamily="18" charset="0"/>
                                    </a:rPr>
                                    <m:t>2</m:t>
                                  </m:r>
                                </m:sup>
                              </m:sSup>
                            </m:den>
                          </m:f>
                        </m:e>
                      </m:rad>
                      <m:r>
                        <a:rPr lang="en-US" altLang="zh-CN" sz="2000" b="0" i="0" smtClean="0">
                          <a:latin typeface="Cambria Math" panose="02040503050406030204" pitchFamily="18" charset="0"/>
                          <a:cs typeface="Times New Roman" panose="02020603050405020304" pitchFamily="18" charset="0"/>
                        </a:rPr>
                        <m:t>+</m:t>
                      </m:r>
                      <m:f>
                        <m:fPr>
                          <m:ctrlPr>
                            <a:rPr lang="en-US" altLang="zh-CN" sz="2000" b="0" i="1" smtClean="0">
                              <a:latin typeface="Cambria Math" panose="02040503050406030204" pitchFamily="18" charset="0"/>
                              <a:cs typeface="Times New Roman" panose="02020603050405020304" pitchFamily="18" charset="0"/>
                            </a:rPr>
                          </m:ctrlPr>
                        </m:fPr>
                        <m:num>
                          <m:rad>
                            <m:radPr>
                              <m:degHide m:val="on"/>
                              <m:ctrlPr>
                                <a:rPr lang="en-US" altLang="zh-CN" sz="2000" b="0" i="1" smtClean="0">
                                  <a:latin typeface="Cambria Math" panose="02040503050406030204" pitchFamily="18" charset="0"/>
                                  <a:cs typeface="Times New Roman" panose="02020603050405020304" pitchFamily="18" charset="0"/>
                                </a:rPr>
                              </m:ctrlPr>
                            </m:radPr>
                            <m:deg/>
                            <m:e>
                              <m:r>
                                <a:rPr lang="en-US" altLang="zh-CN" sz="2000" b="0" i="1" smtClean="0">
                                  <a:latin typeface="Cambria Math" panose="02040503050406030204" pitchFamily="18" charset="0"/>
                                  <a:cs typeface="Times New Roman" panose="02020603050405020304" pitchFamily="18" charset="0"/>
                                </a:rPr>
                                <m:t>𝑟</m:t>
                              </m:r>
                            </m:e>
                          </m:rad>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𝑁</m:t>
                              </m:r>
                            </m:e>
                            <m:sub>
                              <m:r>
                                <a:rPr lang="en-US" altLang="zh-CN" sz="2000" b="0" i="1" smtClean="0">
                                  <a:latin typeface="Cambria Math" panose="02040503050406030204" pitchFamily="18" charset="0"/>
                                  <a:cs typeface="Times New Roman" panose="02020603050405020304" pitchFamily="18" charset="0"/>
                                </a:rPr>
                                <m:t>𝑝</m:t>
                              </m:r>
                            </m:sub>
                          </m:sSub>
                        </m:num>
                        <m:den>
                          <m:r>
                            <a:rPr lang="en-US" altLang="zh-CN" sz="2000" b="0" i="1" smtClean="0">
                              <a:latin typeface="Cambria Math" panose="02040503050406030204" pitchFamily="18" charset="0"/>
                              <a:cs typeface="Times New Roman" panose="02020603050405020304" pitchFamily="18" charset="0"/>
                            </a:rPr>
                            <m:t>𝑁</m:t>
                          </m:r>
                        </m:den>
                      </m:f>
                    </m:oMath>
                  </m:oMathPara>
                </a14:m>
                <a:endParaRPr lang="en-US" altLang="zh-CN" sz="2000" b="0" dirty="0">
                  <a:cs typeface="Times New Roman" panose="02020603050405020304" pitchFamily="18" charset="0"/>
                </a:endParaRPr>
              </a:p>
              <a:p>
                <a:pPr marL="457200" lvl="1" indent="0" algn="just" eaLnBrk="1" hangingPunct="1">
                  <a:buNone/>
                  <a:defRPr/>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𝑁</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𝜆</m:t>
                      </m:r>
                      <m:r>
                        <a:rPr lang="en-US" altLang="zh-CN" sz="2000" b="0" i="1" smtClean="0">
                          <a:latin typeface="Cambria Math" panose="02040503050406030204" pitchFamily="18" charset="0"/>
                          <a:cs typeface="Times New Roman" panose="02020603050405020304" pitchFamily="18" charset="0"/>
                        </a:rPr>
                        <m:t>⋅</m:t>
                      </m:r>
                      <m:rad>
                        <m:radPr>
                          <m:ctrlPr>
                            <a:rPr lang="en-US" altLang="zh-CN" sz="2000" b="0" i="1" dirty="0" smtClean="0">
                              <a:latin typeface="Cambria Math" panose="02040503050406030204" pitchFamily="18" charset="0"/>
                            </a:rPr>
                          </m:ctrlPr>
                        </m:radPr>
                        <m:deg>
                          <m:r>
                            <a:rPr lang="en-US" altLang="zh-CN" sz="2000" b="0" i="0" dirty="0">
                              <a:latin typeface="Cambria Math" panose="02040503050406030204" pitchFamily="18" charset="0"/>
                            </a:rPr>
                            <m:t>4</m:t>
                          </m:r>
                        </m:deg>
                        <m:e>
                          <m:f>
                            <m:fPr>
                              <m:ctrlPr>
                                <a:rPr lang="en-US" altLang="zh-CN" sz="2000" b="0" i="1" dirty="0">
                                  <a:latin typeface="Cambria Math" panose="02040503050406030204" pitchFamily="18" charset="0"/>
                                </a:rPr>
                              </m:ctrlPr>
                            </m:fPr>
                            <m:num>
                              <m:d>
                                <m:dPr>
                                  <m:begChr m:val="|"/>
                                  <m:endChr m:val="|"/>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𝑇</m:t>
                                  </m:r>
                                </m:e>
                              </m:d>
                              <m:sSub>
                                <m:sSubPr>
                                  <m:ctrlPr>
                                    <a:rPr lang="en-US" altLang="zh-CN" sz="2000" b="0" i="1" dirty="0" smtClean="0">
                                      <a:latin typeface="Cambria Math" panose="02040503050406030204" pitchFamily="18" charset="0"/>
                                    </a:rPr>
                                  </m:ctrlPr>
                                </m:sSubPr>
                                <m:e>
                                  <m:r>
                                    <a:rPr lang="en-US" altLang="zh-CN" sz="2000" b="0" i="1" dirty="0">
                                      <a:latin typeface="Cambria Math" panose="02040503050406030204" pitchFamily="18" charset="0"/>
                                    </a:rPr>
                                    <m:t>𝐿</m:t>
                                  </m:r>
                                </m:e>
                                <m:sub>
                                  <m:r>
                                    <a:rPr lang="en-US" altLang="zh-CN" sz="2000" b="0" i="1" dirty="0" smtClean="0">
                                      <a:latin typeface="Cambria Math" panose="02040503050406030204" pitchFamily="18" charset="0"/>
                                    </a:rPr>
                                    <m:t>𝑅</m:t>
                                  </m:r>
                                </m:sub>
                              </m:sSub>
                              <m:sSup>
                                <m:sSupPr>
                                  <m:ctrlPr>
                                    <a:rPr lang="en-US" altLang="zh-CN" sz="2000" b="0" i="1" dirty="0" smtClean="0">
                                      <a:latin typeface="Cambria Math" panose="02040503050406030204" pitchFamily="18" charset="0"/>
                                    </a:rPr>
                                  </m:ctrlPr>
                                </m:sSupPr>
                                <m:e>
                                  <m:d>
                                    <m:dPr>
                                      <m:ctrlPr>
                                        <a:rPr lang="en-US" altLang="zh-CN" sz="2000" b="0" i="1" dirty="0" smtClean="0">
                                          <a:latin typeface="Cambria Math" panose="02040503050406030204" pitchFamily="18" charset="0"/>
                                        </a:rPr>
                                      </m:ctrlPr>
                                    </m:dPr>
                                    <m:e>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𝑒</m:t>
                                          </m:r>
                                        </m:e>
                                        <m:sup>
                                          <m:r>
                                            <a:rPr lang="en-US" altLang="zh-CN" sz="2000" b="0" i="1" dirty="0" smtClean="0">
                                              <a:latin typeface="Cambria Math" panose="02040503050406030204" pitchFamily="18" charset="0"/>
                                            </a:rPr>
                                            <m:t>𝜖</m:t>
                                          </m:r>
                                          <m:r>
                                            <a:rPr lang="en-US" altLang="zh-CN" sz="2000" b="0" i="1" dirty="0" smtClean="0">
                                              <a:latin typeface="Cambria Math" panose="02040503050406030204" pitchFamily="18" charset="0"/>
                                            </a:rPr>
                                            <m:t>𝑓</m:t>
                                          </m:r>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𝐿</m:t>
                                              </m:r>
                                            </m:e>
                                            <m:sub>
                                              <m:r>
                                                <a:rPr lang="en-US" altLang="zh-CN" sz="2000" b="0" i="1" dirty="0" smtClean="0">
                                                  <a:latin typeface="Cambria Math" panose="02040503050406030204" pitchFamily="18" charset="0"/>
                                                </a:rPr>
                                                <m:t>𝑅</m:t>
                                              </m:r>
                                            </m:sub>
                                          </m:sSub>
                                        </m:sup>
                                      </m:sSup>
                                      <m:r>
                                        <a:rPr lang="en-US" altLang="zh-CN" sz="2000" b="0" i="1" dirty="0" smtClean="0">
                                          <a:latin typeface="Cambria Math" panose="02040503050406030204" pitchFamily="18" charset="0"/>
                                        </a:rPr>
                                        <m:t>−1</m:t>
                                      </m:r>
                                    </m:e>
                                  </m:d>
                                </m:e>
                                <m:sup>
                                  <m:r>
                                    <a:rPr lang="en-US" altLang="zh-CN" sz="2000" b="0" i="1" dirty="0" smtClean="0">
                                      <a:latin typeface="Cambria Math" panose="02040503050406030204" pitchFamily="18" charset="0"/>
                                    </a:rPr>
                                    <m:t>2</m:t>
                                  </m:r>
                                </m:sup>
                              </m:sSup>
                            </m:num>
                            <m:den>
                              <m:sSup>
                                <m:sSupPr>
                                  <m:ctrlPr>
                                    <a:rPr lang="en-US" altLang="zh-CN" sz="2000" b="0" i="1" dirty="0" smtClean="0">
                                      <a:latin typeface="Cambria Math" panose="02040503050406030204" pitchFamily="18" charset="0"/>
                                    </a:rPr>
                                  </m:ctrlPr>
                                </m:sSupPr>
                                <m:e>
                                  <m:r>
                                    <a:rPr lang="en-US" altLang="zh-CN" sz="2000" b="0" i="0" dirty="0">
                                      <a:latin typeface="Cambria Math" panose="02040503050406030204" pitchFamily="18" charset="0"/>
                                    </a:rPr>
                                    <m:t>ⅇ</m:t>
                                  </m:r>
                                </m:e>
                                <m:sup>
                                  <m:r>
                                    <a:rPr lang="en-US" altLang="zh-CN" sz="2000" b="0" i="1" dirty="0" smtClean="0">
                                      <a:latin typeface="Cambria Math" panose="02040503050406030204" pitchFamily="18" charset="0"/>
                                    </a:rPr>
                                    <m:t>𝜖</m:t>
                                  </m:r>
                                  <m:r>
                                    <a:rPr lang="en-US" altLang="zh-CN" sz="2000" b="0" i="1" dirty="0" smtClean="0">
                                      <a:latin typeface="Cambria Math" panose="02040503050406030204" pitchFamily="18" charset="0"/>
                                    </a:rPr>
                                    <m:t>𝑓</m:t>
                                  </m:r>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𝐿</m:t>
                                      </m:r>
                                    </m:e>
                                    <m:sub>
                                      <m:r>
                                        <a:rPr lang="en-US" altLang="zh-CN" sz="2000" b="0" i="1" dirty="0" smtClean="0">
                                          <a:latin typeface="Cambria Math" panose="02040503050406030204" pitchFamily="18" charset="0"/>
                                        </a:rPr>
                                        <m:t>𝑅</m:t>
                                      </m:r>
                                    </m:sub>
                                  </m:sSub>
                                </m:sup>
                              </m:sSup>
                            </m:den>
                          </m:f>
                        </m:e>
                      </m:rad>
                    </m:oMath>
                  </m:oMathPara>
                </a14:m>
                <a:endParaRPr lang="en-US" altLang="zh-CN" sz="2000" b="0" dirty="0">
                  <a:cs typeface="Times New Roman" panose="02020603050405020304" pitchFamily="18" charset="0"/>
                </a:endParaRPr>
              </a:p>
              <a:p>
                <a:pPr marL="457200" lvl="1" indent="0" algn="just" eaLnBrk="1" hangingPunct="1">
                  <a:lnSpc>
                    <a:spcPct val="150000"/>
                  </a:lnSpc>
                  <a:buNone/>
                  <a:defRPr/>
                </a:pPr>
                <a:endParaRPr lang="zh-CN" altLang="zh-CN" sz="1800" dirty="0">
                  <a:latin typeface="Georgia" panose="02040502050405020303" pitchFamily="18" charset="0"/>
                  <a:ea typeface="等线" panose="02010600030101010101" pitchFamily="2" charset="-122"/>
                  <a:cs typeface="Times New Roman" panose="02020603050405020304" pitchFamily="18" charset="0"/>
                </a:endParaRPr>
              </a:p>
              <a:p>
                <a:pPr marL="457200" lvl="1" indent="0" algn="just" eaLnBrk="1" hangingPunct="1">
                  <a:buNone/>
                  <a:defRPr/>
                </a:pPr>
                <a:endParaRPr lang="en-US" altLang="zh-CN" sz="2000" b="0" dirty="0">
                  <a:solidFill>
                    <a:srgbClr val="0000CC"/>
                  </a:solidFill>
                  <a:cs typeface="Times New Roman" panose="02020603050405020304" pitchFamily="18" charset="0"/>
                </a:endParaRPr>
              </a:p>
              <a:p>
                <a:pPr algn="just" eaLnBrk="1" hangingPunct="1">
                  <a:defRPr/>
                </a:pPr>
                <a:endParaRPr lang="en-US" altLang="zh-CN" sz="2400" b="0" dirty="0">
                  <a:solidFill>
                    <a:srgbClr val="0000CC"/>
                  </a:solidFill>
                  <a:cs typeface="Times New Roman" panose="02020603050405020304" pitchFamily="18" charset="0"/>
                </a:endParaRPr>
              </a:p>
              <a:p>
                <a:pPr algn="just" eaLnBrk="1" hangingPunct="1">
                  <a:defRPr/>
                </a:pPr>
                <a:endParaRPr lang="en-US" altLang="zh-CN" sz="2000" b="0" dirty="0">
                  <a:latin typeface="+mn-lt"/>
                  <a:cs typeface="Times New Roman" panose="02020603050405020304" pitchFamily="18" charset="0"/>
                </a:endParaRPr>
              </a:p>
              <a:p>
                <a:pPr algn="just" eaLnBrk="1" hangingPunct="1">
                  <a:defRPr/>
                </a:pPr>
                <a:endParaRPr lang="en-US" altLang="zh-CN" sz="2000" b="0" dirty="0">
                  <a:solidFill>
                    <a:srgbClr val="0000CC"/>
                  </a:solidFill>
                  <a:latin typeface="+mn-lt"/>
                  <a:cs typeface="Times New Roman" panose="02020603050405020304" pitchFamily="18" charset="0"/>
                </a:endParaRPr>
              </a:p>
            </p:txBody>
          </p:sp>
        </mc:Choice>
        <mc:Fallback xmlns="">
          <p:sp>
            <p:nvSpPr>
              <p:cNvPr id="5" name="Rectangle 2">
                <a:extLst>
                  <a:ext uri="{FF2B5EF4-FFF2-40B4-BE49-F238E27FC236}">
                    <a16:creationId xmlns:a16="http://schemas.microsoft.com/office/drawing/2014/main" id="{141579FA-FE2F-4761-B2B4-AF8320A6632C}"/>
                  </a:ext>
                </a:extLst>
              </p:cNvPr>
              <p:cNvSpPr txBox="1">
                <a:spLocks noRot="1" noChangeAspect="1" noMove="1" noResize="1" noEditPoints="1" noAdjustHandles="1" noChangeArrowheads="1" noChangeShapeType="1" noTextEdit="1"/>
              </p:cNvSpPr>
              <p:nvPr/>
            </p:nvSpPr>
            <p:spPr bwMode="auto">
              <a:xfrm>
                <a:off x="474663" y="4489147"/>
                <a:ext cx="8787578" cy="3212133"/>
              </a:xfrm>
              <a:prstGeom prst="rect">
                <a:avLst/>
              </a:prstGeom>
              <a:blipFill>
                <a:blip r:embed="rId3"/>
                <a:stretch>
                  <a:fillRect l="-625" t="-132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969381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F9AB6052-32C2-4168-B5CF-B47EF0E7363E}"/>
              </a:ext>
            </a:extLst>
          </p:cNvPr>
          <p:cNvSpPr txBox="1">
            <a:spLocks noChangeArrowheads="1"/>
          </p:cNvSpPr>
          <p:nvPr/>
        </p:nvSpPr>
        <p:spPr bwMode="auto">
          <a:xfrm>
            <a:off x="48415" y="1066800"/>
            <a:ext cx="9010391" cy="51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lvl="1" defTabSz="457200" eaLnBrk="1" fontAlgn="auto" hangingPunct="1">
              <a:lnSpc>
                <a:spcPct val="150000"/>
              </a:lnSpc>
              <a:spcBef>
                <a:spcPts val="0"/>
              </a:spcBef>
              <a:spcAft>
                <a:spcPts val="0"/>
              </a:spcAft>
              <a:buFont typeface="Wingdings" panose="05000000000000000000" pitchFamily="2" charset="2"/>
              <a:buChar char="p"/>
              <a:defRPr/>
            </a:pPr>
            <a:r>
              <a:rPr lang="en-US" altLang="zh-CN" dirty="0">
                <a:solidFill>
                  <a:srgbClr val="103CC9"/>
                </a:solidFill>
                <a:latin typeface="+mn-lt"/>
                <a:ea typeface="SimHei" panose="02010609060101010101" pitchFamily="49" charset="-122"/>
              </a:rPr>
              <a:t>Data Release Horror Stories</a:t>
            </a:r>
          </a:p>
          <a:p>
            <a:pPr lvl="1" defTabSz="457200" eaLnBrk="1" fontAlgn="auto" hangingPunct="1">
              <a:lnSpc>
                <a:spcPct val="150000"/>
              </a:lnSpc>
              <a:spcBef>
                <a:spcPts val="0"/>
              </a:spcBef>
              <a:spcAft>
                <a:spcPts val="0"/>
              </a:spcAft>
              <a:defRPr/>
            </a:pPr>
            <a:endParaRPr lang="en-US" altLang="zh-CN" sz="2000" b="0" dirty="0">
              <a:solidFill>
                <a:srgbClr val="FF0000"/>
              </a:solidFill>
              <a:latin typeface="+mn-lt"/>
              <a:ea typeface="黑体" panose="02010609060101010101" pitchFamily="49" charset="-122"/>
            </a:endParaRPr>
          </a:p>
          <a:p>
            <a:pPr lvl="1" defTabSz="457200" eaLnBrk="1" fontAlgn="auto" hangingPunct="1">
              <a:lnSpc>
                <a:spcPct val="150000"/>
              </a:lnSpc>
              <a:spcBef>
                <a:spcPts val="0"/>
              </a:spcBef>
              <a:spcAft>
                <a:spcPts val="0"/>
              </a:spcAft>
              <a:defRPr/>
            </a:pPr>
            <a:endParaRPr lang="en-US" altLang="zh-CN" sz="2000" b="0" dirty="0">
              <a:solidFill>
                <a:srgbClr val="FF0000"/>
              </a:solidFill>
              <a:latin typeface="+mn-lt"/>
              <a:ea typeface="黑体" panose="02010609060101010101" pitchFamily="49" charset="-122"/>
            </a:endParaRPr>
          </a:p>
          <a:p>
            <a:pPr lvl="1" defTabSz="457200" eaLnBrk="1" fontAlgn="auto" hangingPunct="1">
              <a:lnSpc>
                <a:spcPct val="150000"/>
              </a:lnSpc>
              <a:spcBef>
                <a:spcPts val="0"/>
              </a:spcBef>
              <a:spcAft>
                <a:spcPts val="0"/>
              </a:spcAft>
              <a:defRPr/>
            </a:pPr>
            <a:endParaRPr lang="en-US" altLang="zh-CN" sz="2000" b="0" dirty="0">
              <a:solidFill>
                <a:srgbClr val="FF0000"/>
              </a:solidFill>
              <a:latin typeface="+mn-lt"/>
              <a:ea typeface="黑体" panose="02010609060101010101" pitchFamily="49" charset="-122"/>
            </a:endParaRPr>
          </a:p>
          <a:p>
            <a:pPr lvl="1" defTabSz="457200" eaLnBrk="1" fontAlgn="auto" hangingPunct="1">
              <a:lnSpc>
                <a:spcPct val="150000"/>
              </a:lnSpc>
              <a:spcBef>
                <a:spcPts val="0"/>
              </a:spcBef>
              <a:spcAft>
                <a:spcPts val="0"/>
              </a:spcAft>
              <a:defRPr/>
            </a:pPr>
            <a:endParaRPr lang="en-US" altLang="zh-CN" sz="2000" b="0" dirty="0">
              <a:solidFill>
                <a:srgbClr val="FF0000"/>
              </a:solidFill>
              <a:latin typeface="+mn-lt"/>
              <a:ea typeface="黑体" panose="02010609060101010101" pitchFamily="49" charset="-122"/>
            </a:endParaRPr>
          </a:p>
          <a:p>
            <a:pPr lvl="1" defTabSz="457200" eaLnBrk="1" fontAlgn="auto" hangingPunct="1">
              <a:lnSpc>
                <a:spcPct val="150000"/>
              </a:lnSpc>
              <a:spcBef>
                <a:spcPts val="0"/>
              </a:spcBef>
              <a:spcAft>
                <a:spcPts val="0"/>
              </a:spcAft>
              <a:defRPr/>
            </a:pPr>
            <a:endParaRPr lang="en-US" altLang="zh-CN" sz="2000" b="0" dirty="0">
              <a:solidFill>
                <a:srgbClr val="FF0000"/>
              </a:solidFill>
              <a:latin typeface="+mn-lt"/>
              <a:ea typeface="黑体" panose="02010609060101010101" pitchFamily="49" charset="-122"/>
            </a:endParaRPr>
          </a:p>
          <a:p>
            <a:pPr lvl="1" defTabSz="457200" eaLnBrk="1" fontAlgn="auto" hangingPunct="1">
              <a:lnSpc>
                <a:spcPct val="150000"/>
              </a:lnSpc>
              <a:spcBef>
                <a:spcPts val="0"/>
              </a:spcBef>
              <a:spcAft>
                <a:spcPts val="0"/>
              </a:spcAft>
              <a:defRPr/>
            </a:pPr>
            <a:endParaRPr lang="en-US" altLang="zh-CN" sz="2000" b="0" dirty="0">
              <a:solidFill>
                <a:srgbClr val="FF0000"/>
              </a:solidFill>
              <a:latin typeface="+mn-lt"/>
              <a:ea typeface="黑体" panose="02010609060101010101" pitchFamily="49" charset="-122"/>
            </a:endParaRPr>
          </a:p>
          <a:p>
            <a:pPr lvl="1" defTabSz="457200" eaLnBrk="1" fontAlgn="auto" hangingPunct="1">
              <a:lnSpc>
                <a:spcPct val="150000"/>
              </a:lnSpc>
              <a:spcBef>
                <a:spcPts val="0"/>
              </a:spcBef>
              <a:spcAft>
                <a:spcPts val="0"/>
              </a:spcAft>
              <a:defRPr/>
            </a:pPr>
            <a:endParaRPr lang="en-US" altLang="zh-CN" sz="2000" b="0" dirty="0">
              <a:solidFill>
                <a:srgbClr val="FF0000"/>
              </a:solidFill>
              <a:latin typeface="+mn-lt"/>
              <a:ea typeface="黑体" panose="02010609060101010101" pitchFamily="49" charset="-122"/>
            </a:endParaRPr>
          </a:p>
          <a:p>
            <a:pPr marL="457200" lvl="1" indent="0" defTabSz="457200" eaLnBrk="1" fontAlgn="auto" hangingPunct="1">
              <a:lnSpc>
                <a:spcPct val="150000"/>
              </a:lnSpc>
              <a:spcBef>
                <a:spcPts val="0"/>
              </a:spcBef>
              <a:spcAft>
                <a:spcPts val="0"/>
              </a:spcAft>
              <a:buNone/>
              <a:defRPr/>
            </a:pPr>
            <a:endParaRPr lang="en-US" altLang="zh-CN" sz="2000" b="0" dirty="0">
              <a:solidFill>
                <a:srgbClr val="FF0000"/>
              </a:solidFill>
              <a:latin typeface="+mn-lt"/>
              <a:ea typeface="黑体" panose="02010609060101010101" pitchFamily="49" charset="-122"/>
            </a:endParaRPr>
          </a:p>
          <a:p>
            <a:pPr lvl="1" defTabSz="457200" eaLnBrk="1" fontAlgn="auto" hangingPunct="1">
              <a:lnSpc>
                <a:spcPct val="150000"/>
              </a:lnSpc>
              <a:spcBef>
                <a:spcPts val="0"/>
              </a:spcBef>
              <a:spcAft>
                <a:spcPts val="0"/>
              </a:spcAft>
              <a:defRPr/>
            </a:pPr>
            <a:endParaRPr lang="en-US" altLang="zh-CN" sz="2000" b="0" dirty="0">
              <a:solidFill>
                <a:srgbClr val="FF0000"/>
              </a:solidFill>
              <a:latin typeface="+mn-lt"/>
              <a:ea typeface="黑体" panose="02010609060101010101" pitchFamily="49" charset="-122"/>
            </a:endParaRPr>
          </a:p>
          <a:p>
            <a:pPr marL="457200" lvl="1" indent="0" defTabSz="457200" eaLnBrk="1" fontAlgn="auto" hangingPunct="1">
              <a:lnSpc>
                <a:spcPct val="150000"/>
              </a:lnSpc>
              <a:spcBef>
                <a:spcPts val="0"/>
              </a:spcBef>
              <a:spcAft>
                <a:spcPts val="0"/>
              </a:spcAft>
              <a:buNone/>
              <a:defRPr/>
            </a:pPr>
            <a:r>
              <a:rPr lang="en-GB" altLang="zh-CN" sz="2000" dirty="0"/>
              <a:t>       We need to solve this data release problem ...</a:t>
            </a:r>
          </a:p>
          <a:p>
            <a:pPr lvl="1" defTabSz="457200" eaLnBrk="1" fontAlgn="auto" hangingPunct="1">
              <a:lnSpc>
                <a:spcPct val="150000"/>
              </a:lnSpc>
              <a:spcBef>
                <a:spcPts val="0"/>
              </a:spcBef>
              <a:spcAft>
                <a:spcPts val="0"/>
              </a:spcAft>
              <a:defRPr/>
            </a:pPr>
            <a:endParaRPr lang="en-US" altLang="zh-CN" sz="2000" b="0" dirty="0">
              <a:solidFill>
                <a:prstClr val="black"/>
              </a:solidFill>
              <a:latin typeface="+mn-lt"/>
              <a:ea typeface="黑体" panose="02010609060101010101" pitchFamily="49" charset="-122"/>
            </a:endParaRPr>
          </a:p>
        </p:txBody>
      </p:sp>
      <p:sp>
        <p:nvSpPr>
          <p:cNvPr id="10" name="Rectangle 2">
            <a:extLst>
              <a:ext uri="{FF2B5EF4-FFF2-40B4-BE49-F238E27FC236}">
                <a16:creationId xmlns:a16="http://schemas.microsoft.com/office/drawing/2014/main" id="{9D7B8D99-3EA9-492A-9372-0E1032CCC0EE}"/>
              </a:ext>
            </a:extLst>
          </p:cNvPr>
          <p:cNvSpPr txBox="1">
            <a:spLocks noChangeArrowheads="1"/>
          </p:cNvSpPr>
          <p:nvPr/>
        </p:nvSpPr>
        <p:spPr>
          <a:xfrm>
            <a:off x="436563" y="4746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Motivations</a:t>
            </a:r>
          </a:p>
        </p:txBody>
      </p:sp>
      <p:pic>
        <p:nvPicPr>
          <p:cNvPr id="18" name="Picture 4" descr="http://www.nyc.gov/html/tlc/includes/site_images/branding/banner.gif">
            <a:extLst>
              <a:ext uri="{FF2B5EF4-FFF2-40B4-BE49-F238E27FC236}">
                <a16:creationId xmlns:a16="http://schemas.microsoft.com/office/drawing/2014/main" id="{C1CA6CDF-61CB-48F3-950D-F75B8513DDB1}"/>
              </a:ext>
            </a:extLst>
          </p:cNvPr>
          <p:cNvPicPr>
            <a:picLocks noChangeAspect="1" noChangeArrowheads="1"/>
          </p:cNvPicPr>
          <p:nvPr/>
        </p:nvPicPr>
        <p:blipFill>
          <a:blip r:embed="rId3" cstate="print"/>
          <a:srcRect/>
          <a:stretch>
            <a:fillRect/>
          </a:stretch>
        </p:blipFill>
        <p:spPr bwMode="auto">
          <a:xfrm>
            <a:off x="847194" y="1893344"/>
            <a:ext cx="7306559" cy="666750"/>
          </a:xfrm>
          <a:prstGeom prst="rect">
            <a:avLst/>
          </a:prstGeom>
          <a:noFill/>
        </p:spPr>
      </p:pic>
      <p:pic>
        <p:nvPicPr>
          <p:cNvPr id="20" name="Picture 9">
            <a:extLst>
              <a:ext uri="{FF2B5EF4-FFF2-40B4-BE49-F238E27FC236}">
                <a16:creationId xmlns:a16="http://schemas.microsoft.com/office/drawing/2014/main" id="{1C4E69AD-61B7-4E5D-BA96-9C5638BB8A9B}"/>
              </a:ext>
            </a:extLst>
          </p:cNvPr>
          <p:cNvPicPr>
            <a:picLocks noChangeAspect="1"/>
          </p:cNvPicPr>
          <p:nvPr/>
        </p:nvPicPr>
        <p:blipFill>
          <a:blip r:embed="rId4"/>
          <a:stretch>
            <a:fillRect/>
          </a:stretch>
        </p:blipFill>
        <p:spPr>
          <a:xfrm>
            <a:off x="966304" y="3134650"/>
            <a:ext cx="2607340" cy="2085050"/>
          </a:xfrm>
          <a:prstGeom prst="rect">
            <a:avLst/>
          </a:prstGeom>
        </p:spPr>
      </p:pic>
      <p:pic>
        <p:nvPicPr>
          <p:cNvPr id="21" name="Picture 10">
            <a:extLst>
              <a:ext uri="{FF2B5EF4-FFF2-40B4-BE49-F238E27FC236}">
                <a16:creationId xmlns:a16="http://schemas.microsoft.com/office/drawing/2014/main" id="{004FA786-9B50-4DB1-A6E3-38E67F541670}"/>
              </a:ext>
            </a:extLst>
          </p:cNvPr>
          <p:cNvPicPr>
            <a:picLocks noChangeAspect="1"/>
          </p:cNvPicPr>
          <p:nvPr/>
        </p:nvPicPr>
        <p:blipFill>
          <a:blip r:embed="rId5"/>
          <a:stretch>
            <a:fillRect/>
          </a:stretch>
        </p:blipFill>
        <p:spPr>
          <a:xfrm>
            <a:off x="5030749" y="1901404"/>
            <a:ext cx="4285073" cy="841796"/>
          </a:xfrm>
          <a:prstGeom prst="rect">
            <a:avLst/>
          </a:prstGeom>
          <a:effectLst>
            <a:outerShdw blurRad="63500" sx="102000" sy="102000" algn="ctr" rotWithShape="0">
              <a:prstClr val="black">
                <a:alpha val="40000"/>
              </a:prstClr>
            </a:outerShdw>
          </a:effectLst>
        </p:spPr>
      </p:pic>
      <p:pic>
        <p:nvPicPr>
          <p:cNvPr id="22" name="Picture 11">
            <a:extLst>
              <a:ext uri="{FF2B5EF4-FFF2-40B4-BE49-F238E27FC236}">
                <a16:creationId xmlns:a16="http://schemas.microsoft.com/office/drawing/2014/main" id="{54865D11-FF1B-40EE-9CB0-FA75154432D9}"/>
              </a:ext>
            </a:extLst>
          </p:cNvPr>
          <p:cNvPicPr>
            <a:picLocks noChangeAspect="1"/>
          </p:cNvPicPr>
          <p:nvPr/>
        </p:nvPicPr>
        <p:blipFill>
          <a:blip r:embed="rId6"/>
          <a:stretch>
            <a:fillRect/>
          </a:stretch>
        </p:blipFill>
        <p:spPr>
          <a:xfrm>
            <a:off x="5590406" y="3121814"/>
            <a:ext cx="3165758" cy="1760575"/>
          </a:xfrm>
          <a:prstGeom prst="rect">
            <a:avLst/>
          </a:prstGeom>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9D72A-8A6E-E34C-988B-80D925E45FDC}"/>
              </a:ext>
            </a:extLst>
          </p:cNvPr>
          <p:cNvSpPr>
            <a:spLocks noGrp="1" noChangeArrowheads="1"/>
          </p:cNvSpPr>
          <p:nvPr>
            <p:ph type="title"/>
          </p:nvPr>
        </p:nvSpPr>
        <p:spPr>
          <a:xfrm>
            <a:off x="461963" y="131763"/>
            <a:ext cx="8915400" cy="1008062"/>
          </a:xfrm>
        </p:spPr>
        <p:txBody>
          <a:bodyPr/>
          <a:lstStyle/>
          <a:p>
            <a:pPr eaLnBrk="1" hangingPunct="1"/>
            <a:r>
              <a:rPr lang="en-US" altLang="zh-CN" sz="3600" b="1">
                <a:solidFill>
                  <a:srgbClr val="C00000"/>
                </a:solidFill>
                <a:ea typeface="宋体" panose="02010600030101010101" pitchFamily="2" charset="-122"/>
              </a:rPr>
              <a:t>Outline </a:t>
            </a:r>
          </a:p>
        </p:txBody>
      </p:sp>
      <p:sp>
        <p:nvSpPr>
          <p:cNvPr id="20483" name="内容占位符 2">
            <a:extLst>
              <a:ext uri="{FF2B5EF4-FFF2-40B4-BE49-F238E27FC236}">
                <a16:creationId xmlns:a16="http://schemas.microsoft.com/office/drawing/2014/main" id="{10DAF242-E607-40C9-FE69-B9637AD07657}"/>
              </a:ext>
            </a:extLst>
          </p:cNvPr>
          <p:cNvSpPr>
            <a:spLocks noGrp="1" noChangeArrowheads="1"/>
          </p:cNvSpPr>
          <p:nvPr>
            <p:ph type="body" idx="1"/>
          </p:nvPr>
        </p:nvSpPr>
        <p:spPr>
          <a:xfrm>
            <a:off x="461963" y="1330325"/>
            <a:ext cx="8948737" cy="4862513"/>
          </a:xfrm>
        </p:spPr>
        <p:txBody>
          <a:bodyPr/>
          <a:lstStyle/>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Motivation</a:t>
            </a:r>
          </a:p>
          <a:p>
            <a:pPr eaLnBrk="1" hangingPunct="1">
              <a:lnSpc>
                <a:spcPct val="150000"/>
              </a:lnSpc>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Preliminaries</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Related Work</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Methods</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Experimental Evaluation</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Conclusions</a:t>
            </a:r>
          </a:p>
        </p:txBody>
      </p:sp>
    </p:spTree>
    <p:custDataLst>
      <p:tags r:id="rId1"/>
    </p:custData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9D7B8D99-3EA9-492A-9372-0E1032CCC0EE}"/>
              </a:ext>
            </a:extLst>
          </p:cNvPr>
          <p:cNvSpPr txBox="1">
            <a:spLocks noChangeArrowheads="1"/>
          </p:cNvSpPr>
          <p:nvPr/>
        </p:nvSpPr>
        <p:spPr>
          <a:xfrm>
            <a:off x="436563" y="4746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Preliminaries</a:t>
            </a:r>
          </a:p>
        </p:txBody>
      </p:sp>
      <p:sp>
        <p:nvSpPr>
          <p:cNvPr id="22531" name="Rectangle 2">
            <a:extLst>
              <a:ext uri="{FF2B5EF4-FFF2-40B4-BE49-F238E27FC236}">
                <a16:creationId xmlns:a16="http://schemas.microsoft.com/office/drawing/2014/main" id="{F9AB6052-32C2-4168-B5CF-B47EF0E7363E}"/>
              </a:ext>
            </a:extLst>
          </p:cNvPr>
          <p:cNvSpPr txBox="1">
            <a:spLocks noChangeArrowheads="1"/>
          </p:cNvSpPr>
          <p:nvPr/>
        </p:nvSpPr>
        <p:spPr bwMode="auto">
          <a:xfrm>
            <a:off x="69667" y="1198497"/>
            <a:ext cx="9010391" cy="176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marL="742950" marR="0" lvl="1" indent="-285750" algn="l" defTabSz="457200" rtl="0" eaLnBrk="1" fontAlgn="auto" latinLnBrk="0" hangingPunct="1">
              <a:lnSpc>
                <a:spcPct val="150000"/>
              </a:lnSpc>
              <a:spcBef>
                <a:spcPts val="0"/>
              </a:spcBef>
              <a:spcAft>
                <a:spcPts val="0"/>
              </a:spcAft>
              <a:buClr>
                <a:srgbClr val="C00000"/>
              </a:buClr>
              <a:buSzPct val="85000"/>
              <a:buFont typeface="Wingdings" panose="05000000000000000000" pitchFamily="2" charset="2"/>
              <a:buChar char="p"/>
              <a:tabLst/>
              <a:defRPr/>
            </a:pPr>
            <a:r>
              <a:rPr lang="en-US" altLang="zh-CN" dirty="0">
                <a:solidFill>
                  <a:srgbClr val="103CC9"/>
                </a:solidFill>
                <a:latin typeface="+mn-lt"/>
                <a:ea typeface="SimHei" panose="02010609060101010101" pitchFamily="49" charset="-122"/>
              </a:rPr>
              <a:t>Centralized</a:t>
            </a:r>
            <a:r>
              <a:rPr lang="zh-CN" altLang="en-US" dirty="0">
                <a:solidFill>
                  <a:srgbClr val="103CC9"/>
                </a:solidFill>
                <a:latin typeface="+mn-lt"/>
                <a:ea typeface="SimHei" panose="02010609060101010101" pitchFamily="49" charset="-122"/>
              </a:rPr>
              <a:t> </a:t>
            </a:r>
            <a:r>
              <a:rPr lang="en-US" altLang="zh-CN" dirty="0">
                <a:solidFill>
                  <a:srgbClr val="103CC9"/>
                </a:solidFill>
                <a:latin typeface="+mn-lt"/>
                <a:ea typeface="SimHei" panose="02010609060101010101" pitchFamily="49" charset="-122"/>
              </a:rPr>
              <a:t>Differential</a:t>
            </a:r>
            <a:r>
              <a:rPr lang="zh-CN" altLang="en-US" dirty="0">
                <a:solidFill>
                  <a:srgbClr val="103CC9"/>
                </a:solidFill>
                <a:latin typeface="+mn-lt"/>
                <a:ea typeface="SimHei" panose="02010609060101010101" pitchFamily="49" charset="-122"/>
              </a:rPr>
              <a:t> </a:t>
            </a:r>
            <a:r>
              <a:rPr lang="en-US" altLang="zh-CN" dirty="0">
                <a:solidFill>
                  <a:srgbClr val="103CC9"/>
                </a:solidFill>
                <a:latin typeface="+mn-lt"/>
                <a:ea typeface="SimHei" panose="02010609060101010101" pitchFamily="49" charset="-122"/>
              </a:rPr>
              <a:t>Privacy (CDP)</a:t>
            </a:r>
            <a:endParaRPr kumimoji="0" lang="en-US" altLang="zh-CN" i="0" u="none" strike="noStrike" kern="1200" cap="none" spc="0" normalizeH="0" baseline="0" noProof="0" dirty="0">
              <a:ln>
                <a:noFill/>
              </a:ln>
              <a:solidFill>
                <a:srgbClr val="103CC9"/>
              </a:solidFill>
              <a:effectLst/>
              <a:uLnTx/>
              <a:uFillTx/>
              <a:latin typeface="+mn-lt"/>
              <a:ea typeface="SimHei" panose="02010609060101010101" pitchFamily="49" charset="-122"/>
              <a:cs typeface="+mn-cs"/>
            </a:endParaRPr>
          </a:p>
          <a:p>
            <a:pPr lvl="2" defTabSz="457200" eaLnBrk="1" fontAlgn="auto" hangingPunct="1">
              <a:lnSpc>
                <a:spcPct val="150000"/>
              </a:lnSpc>
              <a:spcBef>
                <a:spcPts val="0"/>
              </a:spcBef>
              <a:spcAft>
                <a:spcPts val="0"/>
              </a:spcAft>
              <a:defRPr/>
            </a:pPr>
            <a:r>
              <a:rPr lang="en-US" altLang="zh-CN" b="0" dirty="0">
                <a:solidFill>
                  <a:prstClr val="black"/>
                </a:solidFill>
                <a:latin typeface="+mn-lt"/>
                <a:ea typeface="黑体" panose="02010609060101010101" pitchFamily="49" charset="-122"/>
              </a:rPr>
              <a:t>Core idea: </a:t>
            </a:r>
            <a:r>
              <a:rPr lang="en-US" altLang="zh-CN" b="0" dirty="0"/>
              <a:t>Any output should be about as likely regardless of whether or not I am in the dataset.</a:t>
            </a:r>
            <a:endParaRPr lang="en-US" altLang="zh-CN" b="0" dirty="0">
              <a:solidFill>
                <a:prstClr val="black"/>
              </a:solidFill>
              <a:latin typeface="+mn-lt"/>
              <a:ea typeface="黑体" panose="02010609060101010101" pitchFamily="49" charset="-122"/>
            </a:endParaRPr>
          </a:p>
          <a:p>
            <a:pPr marL="457200" lvl="1" indent="0" defTabSz="457200" eaLnBrk="1" fontAlgn="auto" hangingPunct="1">
              <a:lnSpc>
                <a:spcPct val="150000"/>
              </a:lnSpc>
              <a:spcBef>
                <a:spcPts val="0"/>
              </a:spcBef>
              <a:spcAft>
                <a:spcPts val="0"/>
              </a:spcAft>
              <a:buNone/>
              <a:defRPr/>
            </a:pPr>
            <a:endParaRPr kumimoji="0" lang="en-US" altLang="zh-CN" sz="2000" b="0" i="0" u="none" strike="noStrike" kern="1200" cap="none" spc="0" normalizeH="0" baseline="0" noProof="0" dirty="0">
              <a:ln>
                <a:noFill/>
              </a:ln>
              <a:solidFill>
                <a:prstClr val="black"/>
              </a:solidFill>
              <a:effectLst/>
              <a:uLnTx/>
              <a:uFillTx/>
              <a:latin typeface="+mn-lt"/>
              <a:ea typeface="黑体" panose="02010609060101010101" pitchFamily="49" charset="-122"/>
            </a:endParaRPr>
          </a:p>
        </p:txBody>
      </p:sp>
      <p:sp>
        <p:nvSpPr>
          <p:cNvPr id="2" name="圆角矩形 78">
            <a:extLst>
              <a:ext uri="{FF2B5EF4-FFF2-40B4-BE49-F238E27FC236}">
                <a16:creationId xmlns:a16="http://schemas.microsoft.com/office/drawing/2014/main" id="{89F2F166-7C51-2984-AB37-C4B393059C19}"/>
              </a:ext>
            </a:extLst>
          </p:cNvPr>
          <p:cNvSpPr/>
          <p:nvPr/>
        </p:nvSpPr>
        <p:spPr>
          <a:xfrm>
            <a:off x="2828413" y="4387138"/>
            <a:ext cx="1194864" cy="57230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sz="1400" b="1" dirty="0" err="1">
                <a:solidFill>
                  <a:schemeClr val="tx1"/>
                </a:solidFill>
                <a:latin typeface="Arial" charset="0"/>
                <a:ea typeface="Arial" charset="0"/>
                <a:cs typeface="Arial" charset="0"/>
              </a:rPr>
              <a:t>Aggregator</a:t>
            </a:r>
            <a:endParaRPr lang="zh-CN" altLang="en-US" sz="1400" b="1" dirty="0">
              <a:solidFill>
                <a:schemeClr val="tx1"/>
              </a:solidFill>
              <a:latin typeface="Arial" charset="0"/>
              <a:ea typeface="Arial" charset="0"/>
              <a:cs typeface="Arial" charset="0"/>
            </a:endParaRPr>
          </a:p>
        </p:txBody>
      </p:sp>
      <p:grpSp>
        <p:nvGrpSpPr>
          <p:cNvPr id="4" name="组合 13">
            <a:extLst>
              <a:ext uri="{FF2B5EF4-FFF2-40B4-BE49-F238E27FC236}">
                <a16:creationId xmlns:a16="http://schemas.microsoft.com/office/drawing/2014/main" id="{3CE26F99-2DE5-23E7-82EC-FD85E8893BE9}"/>
              </a:ext>
            </a:extLst>
          </p:cNvPr>
          <p:cNvGrpSpPr/>
          <p:nvPr/>
        </p:nvGrpSpPr>
        <p:grpSpPr>
          <a:xfrm>
            <a:off x="2064837" y="4531965"/>
            <a:ext cx="76262" cy="380192"/>
            <a:chOff x="1072816" y="3785314"/>
            <a:chExt cx="76262" cy="380192"/>
          </a:xfrm>
        </p:grpSpPr>
        <p:sp>
          <p:nvSpPr>
            <p:cNvPr id="5" name="椭圆 87">
              <a:extLst>
                <a:ext uri="{FF2B5EF4-FFF2-40B4-BE49-F238E27FC236}">
                  <a16:creationId xmlns:a16="http://schemas.microsoft.com/office/drawing/2014/main" id="{BD3F7617-5855-E393-4E6B-52324292572A}"/>
                </a:ext>
              </a:extLst>
            </p:cNvPr>
            <p:cNvSpPr/>
            <p:nvPr/>
          </p:nvSpPr>
          <p:spPr>
            <a:xfrm>
              <a:off x="1072816" y="3785314"/>
              <a:ext cx="76262" cy="75734"/>
            </a:xfrm>
            <a:prstGeom prst="ellipse">
              <a:avLst/>
            </a:prstGeom>
            <a:solidFill>
              <a:srgbClr val="33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88">
              <a:extLst>
                <a:ext uri="{FF2B5EF4-FFF2-40B4-BE49-F238E27FC236}">
                  <a16:creationId xmlns:a16="http://schemas.microsoft.com/office/drawing/2014/main" id="{678D2322-63F3-65EF-96B3-D0C558714871}"/>
                </a:ext>
              </a:extLst>
            </p:cNvPr>
            <p:cNvSpPr/>
            <p:nvPr/>
          </p:nvSpPr>
          <p:spPr>
            <a:xfrm>
              <a:off x="1072816" y="3929330"/>
              <a:ext cx="76262" cy="75734"/>
            </a:xfrm>
            <a:prstGeom prst="ellipse">
              <a:avLst/>
            </a:prstGeom>
            <a:solidFill>
              <a:srgbClr val="33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89">
              <a:extLst>
                <a:ext uri="{FF2B5EF4-FFF2-40B4-BE49-F238E27FC236}">
                  <a16:creationId xmlns:a16="http://schemas.microsoft.com/office/drawing/2014/main" id="{6A490D0D-6854-01A1-BBD8-930789F2EEBE}"/>
                </a:ext>
              </a:extLst>
            </p:cNvPr>
            <p:cNvSpPr/>
            <p:nvPr/>
          </p:nvSpPr>
          <p:spPr>
            <a:xfrm>
              <a:off x="1072816" y="4089772"/>
              <a:ext cx="76262" cy="75734"/>
            </a:xfrm>
            <a:prstGeom prst="ellipse">
              <a:avLst/>
            </a:prstGeom>
            <a:solidFill>
              <a:srgbClr val="33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1">
            <a:extLst>
              <a:ext uri="{FF2B5EF4-FFF2-40B4-BE49-F238E27FC236}">
                <a16:creationId xmlns:a16="http://schemas.microsoft.com/office/drawing/2014/main" id="{5E9EFC39-2F33-8201-3E6E-824BC7BF14D3}"/>
              </a:ext>
            </a:extLst>
          </p:cNvPr>
          <p:cNvGrpSpPr/>
          <p:nvPr/>
        </p:nvGrpSpPr>
        <p:grpSpPr>
          <a:xfrm>
            <a:off x="1728110" y="3095614"/>
            <a:ext cx="764604" cy="572934"/>
            <a:chOff x="683568" y="1705195"/>
            <a:chExt cx="764604" cy="572934"/>
          </a:xfrm>
        </p:grpSpPr>
        <p:pic>
          <p:nvPicPr>
            <p:cNvPr id="9" name="图片 7">
              <a:extLst>
                <a:ext uri="{FF2B5EF4-FFF2-40B4-BE49-F238E27FC236}">
                  <a16:creationId xmlns:a16="http://schemas.microsoft.com/office/drawing/2014/main" id="{BE624E95-E0CD-DFA1-9543-D40F14243660}"/>
                </a:ext>
              </a:extLst>
            </p:cNvPr>
            <p:cNvPicPr>
              <a:picLocks noChangeAspect="1"/>
            </p:cNvPicPr>
            <p:nvPr/>
          </p:nvPicPr>
          <p:blipFill>
            <a:blip r:embed="rId3"/>
            <a:stretch>
              <a:fillRect/>
            </a:stretch>
          </p:blipFill>
          <p:spPr>
            <a:xfrm>
              <a:off x="683568" y="1725962"/>
              <a:ext cx="391344" cy="552167"/>
            </a:xfrm>
            <a:prstGeom prst="rect">
              <a:avLst/>
            </a:prstGeom>
          </p:spPr>
        </p:pic>
        <p:pic>
          <p:nvPicPr>
            <p:cNvPr id="11" name="图片 8">
              <a:extLst>
                <a:ext uri="{FF2B5EF4-FFF2-40B4-BE49-F238E27FC236}">
                  <a16:creationId xmlns:a16="http://schemas.microsoft.com/office/drawing/2014/main" id="{AF3F230A-EE37-E85B-F3EB-CC902F7663A4}"/>
                </a:ext>
              </a:extLst>
            </p:cNvPr>
            <p:cNvPicPr>
              <a:picLocks noChangeAspect="1"/>
            </p:cNvPicPr>
            <p:nvPr/>
          </p:nvPicPr>
          <p:blipFill>
            <a:blip r:embed="rId4"/>
            <a:stretch>
              <a:fillRect/>
            </a:stretch>
          </p:blipFill>
          <p:spPr>
            <a:xfrm>
              <a:off x="1140158" y="1705195"/>
              <a:ext cx="308014" cy="572308"/>
            </a:xfrm>
            <a:prstGeom prst="rect">
              <a:avLst/>
            </a:prstGeom>
          </p:spPr>
        </p:pic>
      </p:grpSp>
      <p:grpSp>
        <p:nvGrpSpPr>
          <p:cNvPr id="12" name="组合 2">
            <a:extLst>
              <a:ext uri="{FF2B5EF4-FFF2-40B4-BE49-F238E27FC236}">
                <a16:creationId xmlns:a16="http://schemas.microsoft.com/office/drawing/2014/main" id="{19337AC8-D796-324E-EAEE-9E3999EE5702}"/>
              </a:ext>
            </a:extLst>
          </p:cNvPr>
          <p:cNvGrpSpPr/>
          <p:nvPr/>
        </p:nvGrpSpPr>
        <p:grpSpPr>
          <a:xfrm>
            <a:off x="1728110" y="3911749"/>
            <a:ext cx="758424" cy="525429"/>
            <a:chOff x="689970" y="2303618"/>
            <a:chExt cx="758424" cy="525429"/>
          </a:xfrm>
        </p:grpSpPr>
        <p:pic>
          <p:nvPicPr>
            <p:cNvPr id="13" name="图片 9">
              <a:extLst>
                <a:ext uri="{FF2B5EF4-FFF2-40B4-BE49-F238E27FC236}">
                  <a16:creationId xmlns:a16="http://schemas.microsoft.com/office/drawing/2014/main" id="{6CF4ADA3-58EF-346D-E59D-81326D889FE4}"/>
                </a:ext>
              </a:extLst>
            </p:cNvPr>
            <p:cNvPicPr>
              <a:picLocks noChangeAspect="1"/>
            </p:cNvPicPr>
            <p:nvPr/>
          </p:nvPicPr>
          <p:blipFill>
            <a:blip r:embed="rId5"/>
            <a:stretch>
              <a:fillRect/>
            </a:stretch>
          </p:blipFill>
          <p:spPr>
            <a:xfrm>
              <a:off x="689970" y="2331895"/>
              <a:ext cx="357773" cy="497152"/>
            </a:xfrm>
            <a:prstGeom prst="rect">
              <a:avLst/>
            </a:prstGeom>
          </p:spPr>
        </p:pic>
        <p:pic>
          <p:nvPicPr>
            <p:cNvPr id="14" name="图片 10">
              <a:extLst>
                <a:ext uri="{FF2B5EF4-FFF2-40B4-BE49-F238E27FC236}">
                  <a16:creationId xmlns:a16="http://schemas.microsoft.com/office/drawing/2014/main" id="{89CF9DD3-38F6-0F34-6533-8D4D8510D275}"/>
                </a:ext>
              </a:extLst>
            </p:cNvPr>
            <p:cNvPicPr>
              <a:picLocks noChangeAspect="1"/>
            </p:cNvPicPr>
            <p:nvPr/>
          </p:nvPicPr>
          <p:blipFill>
            <a:blip r:embed="rId6"/>
            <a:stretch>
              <a:fillRect/>
            </a:stretch>
          </p:blipFill>
          <p:spPr>
            <a:xfrm>
              <a:off x="1141970" y="2303618"/>
              <a:ext cx="306424" cy="492709"/>
            </a:xfrm>
            <a:prstGeom prst="rect">
              <a:avLst/>
            </a:prstGeom>
          </p:spPr>
        </p:pic>
      </p:grpSp>
      <p:grpSp>
        <p:nvGrpSpPr>
          <p:cNvPr id="15" name="组合 5">
            <a:extLst>
              <a:ext uri="{FF2B5EF4-FFF2-40B4-BE49-F238E27FC236}">
                <a16:creationId xmlns:a16="http://schemas.microsoft.com/office/drawing/2014/main" id="{C99F8DA5-0C0C-4C02-7697-9A4BE5FEA6F6}"/>
              </a:ext>
            </a:extLst>
          </p:cNvPr>
          <p:cNvGrpSpPr/>
          <p:nvPr/>
        </p:nvGrpSpPr>
        <p:grpSpPr>
          <a:xfrm>
            <a:off x="1728110" y="5058843"/>
            <a:ext cx="746629" cy="512885"/>
            <a:chOff x="710575" y="2913860"/>
            <a:chExt cx="746629" cy="512885"/>
          </a:xfrm>
        </p:grpSpPr>
        <p:pic>
          <p:nvPicPr>
            <p:cNvPr id="17" name="图片 11">
              <a:extLst>
                <a:ext uri="{FF2B5EF4-FFF2-40B4-BE49-F238E27FC236}">
                  <a16:creationId xmlns:a16="http://schemas.microsoft.com/office/drawing/2014/main" id="{93F73395-18DC-6ACB-C1D0-EF3E7E2303AA}"/>
                </a:ext>
              </a:extLst>
            </p:cNvPr>
            <p:cNvPicPr>
              <a:picLocks noChangeAspect="1"/>
            </p:cNvPicPr>
            <p:nvPr/>
          </p:nvPicPr>
          <p:blipFill>
            <a:blip r:embed="rId7"/>
            <a:stretch>
              <a:fillRect/>
            </a:stretch>
          </p:blipFill>
          <p:spPr>
            <a:xfrm>
              <a:off x="710575" y="2913860"/>
              <a:ext cx="359020" cy="502876"/>
            </a:xfrm>
            <a:prstGeom prst="rect">
              <a:avLst/>
            </a:prstGeom>
          </p:spPr>
        </p:pic>
        <p:pic>
          <p:nvPicPr>
            <p:cNvPr id="18" name="图片 12">
              <a:extLst>
                <a:ext uri="{FF2B5EF4-FFF2-40B4-BE49-F238E27FC236}">
                  <a16:creationId xmlns:a16="http://schemas.microsoft.com/office/drawing/2014/main" id="{E6A64FAE-1D9A-7DE1-2998-2B9B0C4EE7C0}"/>
                </a:ext>
              </a:extLst>
            </p:cNvPr>
            <p:cNvPicPr>
              <a:picLocks noChangeAspect="1"/>
            </p:cNvPicPr>
            <p:nvPr/>
          </p:nvPicPr>
          <p:blipFill>
            <a:blip r:embed="rId8"/>
            <a:stretch>
              <a:fillRect/>
            </a:stretch>
          </p:blipFill>
          <p:spPr>
            <a:xfrm>
              <a:off x="1160866" y="2929075"/>
              <a:ext cx="296338" cy="497670"/>
            </a:xfrm>
            <a:prstGeom prst="rect">
              <a:avLst/>
            </a:prstGeom>
          </p:spPr>
        </p:pic>
      </p:grpSp>
      <p:grpSp>
        <p:nvGrpSpPr>
          <p:cNvPr id="19" name="组合 6">
            <a:extLst>
              <a:ext uri="{FF2B5EF4-FFF2-40B4-BE49-F238E27FC236}">
                <a16:creationId xmlns:a16="http://schemas.microsoft.com/office/drawing/2014/main" id="{2BB4752E-2F61-6267-7F43-FC17885AF77D}"/>
              </a:ext>
            </a:extLst>
          </p:cNvPr>
          <p:cNvGrpSpPr/>
          <p:nvPr/>
        </p:nvGrpSpPr>
        <p:grpSpPr>
          <a:xfrm>
            <a:off x="1728110" y="5837118"/>
            <a:ext cx="644787" cy="464248"/>
            <a:chOff x="738153" y="3890580"/>
            <a:chExt cx="644787" cy="464248"/>
          </a:xfrm>
        </p:grpSpPr>
        <p:pic>
          <p:nvPicPr>
            <p:cNvPr id="20" name="图片 14">
              <a:extLst>
                <a:ext uri="{FF2B5EF4-FFF2-40B4-BE49-F238E27FC236}">
                  <a16:creationId xmlns:a16="http://schemas.microsoft.com/office/drawing/2014/main" id="{4525F945-CFB8-5CF0-3471-EC59D16197ED}"/>
                </a:ext>
              </a:extLst>
            </p:cNvPr>
            <p:cNvPicPr>
              <a:picLocks noChangeAspect="1"/>
            </p:cNvPicPr>
            <p:nvPr/>
          </p:nvPicPr>
          <p:blipFill>
            <a:blip r:embed="rId9"/>
            <a:stretch>
              <a:fillRect/>
            </a:stretch>
          </p:blipFill>
          <p:spPr>
            <a:xfrm>
              <a:off x="738153" y="3890580"/>
              <a:ext cx="331442" cy="464248"/>
            </a:xfrm>
            <a:prstGeom prst="rect">
              <a:avLst/>
            </a:prstGeom>
          </p:spPr>
        </p:pic>
        <p:pic>
          <p:nvPicPr>
            <p:cNvPr id="21" name="图片 15">
              <a:extLst>
                <a:ext uri="{FF2B5EF4-FFF2-40B4-BE49-F238E27FC236}">
                  <a16:creationId xmlns:a16="http://schemas.microsoft.com/office/drawing/2014/main" id="{19E84FB6-147E-8675-47D5-E3F2678B4426}"/>
                </a:ext>
              </a:extLst>
            </p:cNvPr>
            <p:cNvPicPr>
              <a:picLocks noChangeAspect="1"/>
            </p:cNvPicPr>
            <p:nvPr/>
          </p:nvPicPr>
          <p:blipFill>
            <a:blip r:embed="rId10"/>
            <a:stretch>
              <a:fillRect/>
            </a:stretch>
          </p:blipFill>
          <p:spPr>
            <a:xfrm>
              <a:off x="1150864" y="3942046"/>
              <a:ext cx="232076" cy="412782"/>
            </a:xfrm>
            <a:prstGeom prst="rect">
              <a:avLst/>
            </a:prstGeom>
          </p:spPr>
        </p:pic>
      </p:grpSp>
      <p:cxnSp>
        <p:nvCxnSpPr>
          <p:cNvPr id="22" name="Straight Arrow Connector 21">
            <a:extLst>
              <a:ext uri="{FF2B5EF4-FFF2-40B4-BE49-F238E27FC236}">
                <a16:creationId xmlns:a16="http://schemas.microsoft.com/office/drawing/2014/main" id="{427977D3-FACD-728A-B4D4-D213A6C7B4DF}"/>
              </a:ext>
            </a:extLst>
          </p:cNvPr>
          <p:cNvCxnSpPr>
            <a:cxnSpLocks/>
            <a:stCxn id="11" idx="3"/>
            <a:endCxn id="2" idx="1"/>
          </p:cNvCxnSpPr>
          <p:nvPr/>
        </p:nvCxnSpPr>
        <p:spPr>
          <a:xfrm>
            <a:off x="2492714" y="3381768"/>
            <a:ext cx="335699" cy="12915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B143A0B-A4EC-F191-C3F1-C6E075BCB6D3}"/>
              </a:ext>
            </a:extLst>
          </p:cNvPr>
          <p:cNvCxnSpPr>
            <a:cxnSpLocks/>
            <a:stCxn id="14" idx="3"/>
            <a:endCxn id="2" idx="1"/>
          </p:cNvCxnSpPr>
          <p:nvPr/>
        </p:nvCxnSpPr>
        <p:spPr>
          <a:xfrm>
            <a:off x="2486534" y="4158104"/>
            <a:ext cx="341879" cy="5151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AF35430-92C7-2CC9-24FE-CD7A7881CEE1}"/>
              </a:ext>
            </a:extLst>
          </p:cNvPr>
          <p:cNvCxnSpPr>
            <a:cxnSpLocks/>
            <a:stCxn id="18" idx="3"/>
            <a:endCxn id="2" idx="1"/>
          </p:cNvCxnSpPr>
          <p:nvPr/>
        </p:nvCxnSpPr>
        <p:spPr>
          <a:xfrm flipV="1">
            <a:off x="2474739" y="4673292"/>
            <a:ext cx="353674" cy="6496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EA8651-F2D2-115B-E90C-92E60FEC90D5}"/>
              </a:ext>
            </a:extLst>
          </p:cNvPr>
          <p:cNvCxnSpPr>
            <a:cxnSpLocks/>
            <a:stCxn id="21" idx="3"/>
            <a:endCxn id="2" idx="1"/>
          </p:cNvCxnSpPr>
          <p:nvPr/>
        </p:nvCxnSpPr>
        <p:spPr>
          <a:xfrm flipV="1">
            <a:off x="2372897" y="4673292"/>
            <a:ext cx="455516" cy="1421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A9AA98C-77DA-2D4A-2E2D-25652B8684A6}"/>
              </a:ext>
            </a:extLst>
          </p:cNvPr>
          <p:cNvSpPr/>
          <p:nvPr/>
        </p:nvSpPr>
        <p:spPr>
          <a:xfrm>
            <a:off x="4369859" y="3534533"/>
            <a:ext cx="1625246" cy="227751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400" b="1" dirty="0">
                <a:solidFill>
                  <a:schemeClr val="tx1"/>
                </a:solidFill>
                <a:latin typeface="微软雅黑" panose="020B0503020204020204" pitchFamily="34" charset="-122"/>
                <a:ea typeface="微软雅黑" panose="020B0503020204020204" pitchFamily="34" charset="-122"/>
              </a:rPr>
              <a:t>Randomization</a:t>
            </a:r>
          </a:p>
          <a:p>
            <a:pPr algn="ctr">
              <a:lnSpc>
                <a:spcPct val="150000"/>
              </a:lnSpc>
            </a:pPr>
            <a:r>
              <a:rPr lang="en-US" altLang="zh-CN" sz="1400" b="1" dirty="0">
                <a:solidFill>
                  <a:schemeClr val="tx1"/>
                </a:solidFill>
                <a:latin typeface="微软雅黑" panose="020B0503020204020204" pitchFamily="34" charset="-122"/>
                <a:ea typeface="微软雅黑" panose="020B0503020204020204" pitchFamily="34" charset="-122"/>
              </a:rPr>
              <a:t>Algorithm</a:t>
            </a:r>
            <a:endParaRPr lang="zh-CN" altLang="en-US" sz="1400" b="1" dirty="0" err="1">
              <a:solidFill>
                <a:schemeClr val="tx1"/>
              </a:solidFill>
              <a:latin typeface="微软雅黑" panose="020B0503020204020204" pitchFamily="34" charset="-122"/>
              <a:ea typeface="微软雅黑" panose="020B0503020204020204" pitchFamily="34" charset="-122"/>
            </a:endParaRPr>
          </a:p>
        </p:txBody>
      </p:sp>
      <p:cxnSp>
        <p:nvCxnSpPr>
          <p:cNvPr id="27" name="Straight Arrow Connector 26">
            <a:extLst>
              <a:ext uri="{FF2B5EF4-FFF2-40B4-BE49-F238E27FC236}">
                <a16:creationId xmlns:a16="http://schemas.microsoft.com/office/drawing/2014/main" id="{AC162214-AA81-D770-7C46-C49D4ED03BD2}"/>
              </a:ext>
            </a:extLst>
          </p:cNvPr>
          <p:cNvCxnSpPr>
            <a:cxnSpLocks/>
            <a:stCxn id="2" idx="3"/>
            <a:endCxn id="26" idx="1"/>
          </p:cNvCxnSpPr>
          <p:nvPr/>
        </p:nvCxnSpPr>
        <p:spPr>
          <a:xfrm>
            <a:off x="4023277" y="4673292"/>
            <a:ext cx="3465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CCFBAD6-C867-C342-172B-5C98C43167A4}"/>
              </a:ext>
            </a:extLst>
          </p:cNvPr>
          <p:cNvCxnSpPr>
            <a:cxnSpLocks/>
          </p:cNvCxnSpPr>
          <p:nvPr/>
        </p:nvCxnSpPr>
        <p:spPr>
          <a:xfrm>
            <a:off x="5995105" y="4683943"/>
            <a:ext cx="28419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ounded Rectangular Callout 28">
            <a:extLst>
              <a:ext uri="{FF2B5EF4-FFF2-40B4-BE49-F238E27FC236}">
                <a16:creationId xmlns:a16="http://schemas.microsoft.com/office/drawing/2014/main" id="{0F254730-B217-1B2A-604C-555685F9E457}"/>
              </a:ext>
            </a:extLst>
          </p:cNvPr>
          <p:cNvSpPr/>
          <p:nvPr/>
        </p:nvSpPr>
        <p:spPr>
          <a:xfrm>
            <a:off x="2794548" y="3550613"/>
            <a:ext cx="1429243" cy="423342"/>
          </a:xfrm>
          <a:prstGeom prst="wedgeRoundRectCallout">
            <a:avLst>
              <a:gd name="adj1" fmla="val -20833"/>
              <a:gd name="adj2" fmla="val 133395"/>
              <a:gd name="adj3" fmla="val 16667"/>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sz="1600" b="1" dirty="0" err="1">
                <a:solidFill>
                  <a:schemeClr val="tx1"/>
                </a:solidFill>
              </a:rPr>
              <a:t>Trustworthy</a:t>
            </a:r>
            <a:endParaRPr lang="de-DE" sz="1600" b="1" dirty="0">
              <a:solidFill>
                <a:schemeClr val="tx1"/>
              </a:solidFill>
            </a:endParaRPr>
          </a:p>
        </p:txBody>
      </p:sp>
      <p:sp>
        <p:nvSpPr>
          <p:cNvPr id="35" name="圆角矩形 33" descr=" 47">
            <a:extLst>
              <a:ext uri="{FF2B5EF4-FFF2-40B4-BE49-F238E27FC236}">
                <a16:creationId xmlns:a16="http://schemas.microsoft.com/office/drawing/2014/main" id="{383DADCD-2614-B90F-DF64-671841401DC9}"/>
              </a:ext>
            </a:extLst>
          </p:cNvPr>
          <p:cNvSpPr/>
          <p:nvPr/>
        </p:nvSpPr>
        <p:spPr>
          <a:xfrm>
            <a:off x="6279303" y="3534532"/>
            <a:ext cx="2139764" cy="2302585"/>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sp>
        <p:nvSpPr>
          <p:cNvPr id="36" name="文本框 34" descr=" 52">
            <a:extLst>
              <a:ext uri="{FF2B5EF4-FFF2-40B4-BE49-F238E27FC236}">
                <a16:creationId xmlns:a16="http://schemas.microsoft.com/office/drawing/2014/main" id="{FC441998-BB4F-8482-2309-B02D41BF67B4}"/>
              </a:ext>
            </a:extLst>
          </p:cNvPr>
          <p:cNvSpPr txBox="1"/>
          <p:nvPr/>
        </p:nvSpPr>
        <p:spPr>
          <a:xfrm>
            <a:off x="6322153" y="3857674"/>
            <a:ext cx="2139764" cy="523220"/>
          </a:xfrm>
          <a:prstGeom prst="rect">
            <a:avLst/>
          </a:prstGeom>
          <a:noFill/>
        </p:spPr>
        <p:txBody>
          <a:bodyPr wrap="square" rtlCol="0">
            <a:spAutoFit/>
          </a:bodyPr>
          <a:lstStyle/>
          <a:p>
            <a:pPr algn="ctr"/>
            <a:r>
              <a:rPr lang="en-US" altLang="zh-CN" sz="1400" b="1" dirty="0">
                <a:latin typeface="Arial" panose="020B0604020202020204" pitchFamily="34" charset="0"/>
                <a:ea typeface="微软雅黑" panose="020B0503020204020204" pitchFamily="34" charset="-122"/>
                <a:cs typeface="Arial" panose="020B0604020202020204" pitchFamily="34" charset="0"/>
              </a:rPr>
              <a:t>Statistical</a:t>
            </a:r>
            <a:r>
              <a:rPr lang="zh-CN" altLang="en-US" sz="1400" b="1" dirty="0">
                <a:latin typeface="Arial" panose="020B0604020202020204" pitchFamily="34" charset="0"/>
                <a:ea typeface="微软雅黑" panose="020B0503020204020204" pitchFamily="34" charset="-122"/>
                <a:cs typeface="Arial" panose="020B0604020202020204" pitchFamily="34" charset="0"/>
              </a:rPr>
              <a:t> </a:t>
            </a:r>
            <a:r>
              <a:rPr lang="en-US" altLang="zh-CN" sz="1400" b="1" dirty="0">
                <a:latin typeface="Arial" panose="020B0604020202020204" pitchFamily="34" charset="0"/>
                <a:ea typeface="微软雅黑" panose="020B0503020204020204" pitchFamily="34" charset="-122"/>
                <a:cs typeface="Arial" panose="020B0604020202020204" pitchFamily="34" charset="0"/>
              </a:rPr>
              <a:t>results</a:t>
            </a:r>
            <a:r>
              <a:rPr lang="zh-CN" altLang="en-US" sz="1400" b="1" dirty="0">
                <a:latin typeface="Arial" panose="020B0604020202020204" pitchFamily="34" charset="0"/>
                <a:ea typeface="微软雅黑" panose="020B0503020204020204" pitchFamily="34" charset="-122"/>
                <a:cs typeface="Arial" panose="020B0604020202020204" pitchFamily="34" charset="0"/>
              </a:rPr>
              <a:t> </a:t>
            </a:r>
            <a:r>
              <a:rPr lang="en-US" altLang="zh-CN" sz="1400" b="1" dirty="0">
                <a:latin typeface="Arial" panose="020B0604020202020204" pitchFamily="34" charset="0"/>
                <a:ea typeface="微软雅黑" panose="020B0503020204020204" pitchFamily="34" charset="-122"/>
                <a:cs typeface="Arial" panose="020B0604020202020204" pitchFamily="34" charset="0"/>
              </a:rPr>
              <a:t>satisfy:</a:t>
            </a:r>
            <a:endParaRPr lang="zh-CN" altLang="en-US" sz="1400" b="1" dirty="0">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37" name="对象 39" descr=" 55">
            <a:extLst>
              <a:ext uri="{FF2B5EF4-FFF2-40B4-BE49-F238E27FC236}">
                <a16:creationId xmlns:a16="http://schemas.microsoft.com/office/drawing/2014/main" id="{19C978CA-3F00-00F8-A99F-836FB2C2720D}"/>
              </a:ext>
            </a:extLst>
          </p:cNvPr>
          <p:cNvGraphicFramePr>
            <a:graphicFrameLocks noChangeAspect="1"/>
          </p:cNvGraphicFramePr>
          <p:nvPr>
            <p:extLst>
              <p:ext uri="{D42A27DB-BD31-4B8C-83A1-F6EECF244321}">
                <p14:modId xmlns:p14="http://schemas.microsoft.com/office/powerpoint/2010/main" val="2265587929"/>
              </p:ext>
            </p:extLst>
          </p:nvPr>
        </p:nvGraphicFramePr>
        <p:xfrm>
          <a:off x="6454992" y="4445249"/>
          <a:ext cx="1901414" cy="567166"/>
        </p:xfrm>
        <a:graphic>
          <a:graphicData uri="http://schemas.openxmlformats.org/presentationml/2006/ole">
            <mc:AlternateContent xmlns:mc="http://schemas.openxmlformats.org/markup-compatibility/2006">
              <mc:Choice xmlns:v="urn:schemas-microsoft-com:vml" Requires="v">
                <p:oleObj name="Equation" r:id="rId11" imgW="2641320" imgH="787320" progId="Equation.DSMT4">
                  <p:embed/>
                </p:oleObj>
              </mc:Choice>
              <mc:Fallback>
                <p:oleObj name="Equation" r:id="rId11" imgW="2641320" imgH="787320" progId="Equation.DSMT4">
                  <p:embed/>
                  <p:pic>
                    <p:nvPicPr>
                      <p:cNvPr id="55" name="对象 39" descr=" 55">
                        <a:extLst>
                          <a:ext uri="{FF2B5EF4-FFF2-40B4-BE49-F238E27FC236}">
                            <a16:creationId xmlns:a16="http://schemas.microsoft.com/office/drawing/2014/main" id="{E012ECDC-EDFA-A241-84D1-43C28F799094}"/>
                          </a:ext>
                        </a:extLst>
                      </p:cNvPr>
                      <p:cNvPicPr/>
                      <p:nvPr/>
                    </p:nvPicPr>
                    <p:blipFill>
                      <a:blip r:embed="rId12"/>
                      <a:stretch>
                        <a:fillRect/>
                      </a:stretch>
                    </p:blipFill>
                    <p:spPr>
                      <a:xfrm>
                        <a:off x="6454992" y="4445249"/>
                        <a:ext cx="1901414" cy="567166"/>
                      </a:xfrm>
                      <a:prstGeom prst="rect">
                        <a:avLst/>
                      </a:prstGeom>
                    </p:spPr>
                  </p:pic>
                </p:oleObj>
              </mc:Fallback>
            </mc:AlternateContent>
          </a:graphicData>
        </a:graphic>
      </p:graphicFrame>
    </p:spTree>
    <p:extLst>
      <p:ext uri="{BB962C8B-B14F-4D97-AF65-F5344CB8AC3E}">
        <p14:creationId xmlns:p14="http://schemas.microsoft.com/office/powerpoint/2010/main" val="220179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9D7B8D99-3EA9-492A-9372-0E1032CCC0EE}"/>
              </a:ext>
            </a:extLst>
          </p:cNvPr>
          <p:cNvSpPr txBox="1">
            <a:spLocks noChangeArrowheads="1"/>
          </p:cNvSpPr>
          <p:nvPr/>
        </p:nvSpPr>
        <p:spPr>
          <a:xfrm>
            <a:off x="436563" y="4746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Preliminaries</a:t>
            </a:r>
          </a:p>
        </p:txBody>
      </p:sp>
      <p:sp>
        <p:nvSpPr>
          <p:cNvPr id="22531" name="Rectangle 2">
            <a:extLst>
              <a:ext uri="{FF2B5EF4-FFF2-40B4-BE49-F238E27FC236}">
                <a16:creationId xmlns:a16="http://schemas.microsoft.com/office/drawing/2014/main" id="{F9AB6052-32C2-4168-B5CF-B47EF0E7363E}"/>
              </a:ext>
            </a:extLst>
          </p:cNvPr>
          <p:cNvSpPr txBox="1">
            <a:spLocks noChangeArrowheads="1"/>
          </p:cNvSpPr>
          <p:nvPr/>
        </p:nvSpPr>
        <p:spPr bwMode="auto">
          <a:xfrm>
            <a:off x="0" y="1198497"/>
            <a:ext cx="9010391" cy="1186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marL="742950" lvl="1" indent="-285750">
              <a:lnSpc>
                <a:spcPct val="150000"/>
              </a:lnSpc>
              <a:buClr>
                <a:srgbClr val="C00000"/>
              </a:buClr>
              <a:buSzPct val="85000"/>
              <a:buFont typeface="Wingdings" panose="05000000000000000000" pitchFamily="2" charset="2"/>
              <a:buChar char="p"/>
              <a:defRPr/>
            </a:pPr>
            <a:r>
              <a:rPr lang="en-US" altLang="zh-CN" sz="2400" dirty="0">
                <a:solidFill>
                  <a:srgbClr val="103CC9"/>
                </a:solidFill>
                <a:latin typeface="+mn-lt"/>
                <a:ea typeface="SimHei" panose="02010609060101010101" pitchFamily="49" charset="-122"/>
              </a:rPr>
              <a:t>Local Differential Privacy (LDP)</a:t>
            </a:r>
          </a:p>
          <a:p>
            <a:pPr marL="800100" lvl="1" indent="-342900">
              <a:lnSpc>
                <a:spcPct val="150000"/>
              </a:lnSpc>
              <a:buClr>
                <a:srgbClr val="C00000"/>
              </a:buClr>
              <a:buSzPct val="85000"/>
              <a:buFont typeface="Wingdings" panose="05000000000000000000" pitchFamily="2" charset="2"/>
              <a:buChar char="Ø"/>
              <a:defRPr/>
            </a:pPr>
            <a:r>
              <a:rPr lang="en-US" altLang="zh-CN" sz="2000" b="0" dirty="0">
                <a:latin typeface="+mn-lt"/>
                <a:ea typeface="黑体" panose="02010609060101010101" pitchFamily="49" charset="-122"/>
              </a:rPr>
              <a:t>In the local setting of DP, the aggregator is </a:t>
            </a:r>
            <a:r>
              <a:rPr lang="en-US" altLang="zh-CN" sz="2000" b="0" dirty="0">
                <a:solidFill>
                  <a:srgbClr val="C00000"/>
                </a:solidFill>
                <a:latin typeface="+mn-lt"/>
                <a:ea typeface="黑体" panose="02010609060101010101" pitchFamily="49" charset="-122"/>
              </a:rPr>
              <a:t>untrusted</a:t>
            </a:r>
            <a:r>
              <a:rPr lang="en-US" altLang="zh-CN" sz="2000" b="0" dirty="0">
                <a:latin typeface="+mn-lt"/>
                <a:ea typeface="黑体" panose="02010609060101010101" pitchFamily="49" charset="-122"/>
              </a:rPr>
              <a:t>.</a:t>
            </a:r>
          </a:p>
          <a:p>
            <a:pPr marL="457200" lvl="1" indent="0">
              <a:buClr>
                <a:srgbClr val="C00000"/>
              </a:buClr>
              <a:buSzPct val="85000"/>
              <a:buNone/>
              <a:defRPr/>
            </a:pPr>
            <a:endParaRPr lang="en-US" altLang="zh-CN" sz="2000" b="0" dirty="0">
              <a:latin typeface="+mn-lt"/>
              <a:ea typeface="黑体" panose="02010609060101010101" pitchFamily="49" charset="-122"/>
            </a:endParaRPr>
          </a:p>
        </p:txBody>
      </p:sp>
      <p:sp>
        <p:nvSpPr>
          <p:cNvPr id="2" name="矩形 1">
            <a:extLst>
              <a:ext uri="{FF2B5EF4-FFF2-40B4-BE49-F238E27FC236}">
                <a16:creationId xmlns:a16="http://schemas.microsoft.com/office/drawing/2014/main" id="{31264439-D66C-4AA0-B75F-C2E913631D25}"/>
              </a:ext>
            </a:extLst>
          </p:cNvPr>
          <p:cNvSpPr/>
          <p:nvPr/>
        </p:nvSpPr>
        <p:spPr>
          <a:xfrm>
            <a:off x="823092" y="6263498"/>
            <a:ext cx="8259816" cy="369332"/>
          </a:xfrm>
          <a:prstGeom prst="rect">
            <a:avLst/>
          </a:prstGeom>
        </p:spPr>
        <p:txBody>
          <a:bodyPr wrap="square">
            <a:spAutoFit/>
          </a:bodyPr>
          <a:lstStyle/>
          <a:p>
            <a:r>
              <a:rPr lang="en-US" altLang="zh-CN" dirty="0"/>
              <a:t>LDP is good, but hard to achieve because of the strict privacy protection.</a:t>
            </a:r>
          </a:p>
        </p:txBody>
      </p:sp>
      <p:grpSp>
        <p:nvGrpSpPr>
          <p:cNvPr id="5" name="组合 13">
            <a:extLst>
              <a:ext uri="{FF2B5EF4-FFF2-40B4-BE49-F238E27FC236}">
                <a16:creationId xmlns:a16="http://schemas.microsoft.com/office/drawing/2014/main" id="{A34A8777-0C0F-FF4F-CE29-0F5531AD97B2}"/>
              </a:ext>
            </a:extLst>
          </p:cNvPr>
          <p:cNvGrpSpPr/>
          <p:nvPr/>
        </p:nvGrpSpPr>
        <p:grpSpPr>
          <a:xfrm>
            <a:off x="1726171" y="4015961"/>
            <a:ext cx="76262" cy="380192"/>
            <a:chOff x="1072816" y="3785314"/>
            <a:chExt cx="76262" cy="380192"/>
          </a:xfrm>
        </p:grpSpPr>
        <p:sp>
          <p:nvSpPr>
            <p:cNvPr id="6" name="椭圆 87">
              <a:extLst>
                <a:ext uri="{FF2B5EF4-FFF2-40B4-BE49-F238E27FC236}">
                  <a16:creationId xmlns:a16="http://schemas.microsoft.com/office/drawing/2014/main" id="{B5BA69B6-DDA8-A3CA-280D-A00F53BEEA49}"/>
                </a:ext>
              </a:extLst>
            </p:cNvPr>
            <p:cNvSpPr/>
            <p:nvPr/>
          </p:nvSpPr>
          <p:spPr>
            <a:xfrm>
              <a:off x="1072816" y="3785314"/>
              <a:ext cx="76262" cy="75734"/>
            </a:xfrm>
            <a:prstGeom prst="ellipse">
              <a:avLst/>
            </a:prstGeom>
            <a:solidFill>
              <a:srgbClr val="33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88">
              <a:extLst>
                <a:ext uri="{FF2B5EF4-FFF2-40B4-BE49-F238E27FC236}">
                  <a16:creationId xmlns:a16="http://schemas.microsoft.com/office/drawing/2014/main" id="{99CCF53B-BBDE-EF77-D26A-59880DA58CB8}"/>
                </a:ext>
              </a:extLst>
            </p:cNvPr>
            <p:cNvSpPr/>
            <p:nvPr/>
          </p:nvSpPr>
          <p:spPr>
            <a:xfrm>
              <a:off x="1072816" y="3929330"/>
              <a:ext cx="76262" cy="75734"/>
            </a:xfrm>
            <a:prstGeom prst="ellipse">
              <a:avLst/>
            </a:prstGeom>
            <a:solidFill>
              <a:srgbClr val="33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89">
              <a:extLst>
                <a:ext uri="{FF2B5EF4-FFF2-40B4-BE49-F238E27FC236}">
                  <a16:creationId xmlns:a16="http://schemas.microsoft.com/office/drawing/2014/main" id="{1C49BF1F-6876-41E4-3847-2C5CA28A7476}"/>
                </a:ext>
              </a:extLst>
            </p:cNvPr>
            <p:cNvSpPr/>
            <p:nvPr/>
          </p:nvSpPr>
          <p:spPr>
            <a:xfrm>
              <a:off x="1072816" y="4089772"/>
              <a:ext cx="76262" cy="75734"/>
            </a:xfrm>
            <a:prstGeom prst="ellipse">
              <a:avLst/>
            </a:prstGeom>
            <a:solidFill>
              <a:srgbClr val="33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1">
            <a:extLst>
              <a:ext uri="{FF2B5EF4-FFF2-40B4-BE49-F238E27FC236}">
                <a16:creationId xmlns:a16="http://schemas.microsoft.com/office/drawing/2014/main" id="{6DC26FA7-8CE2-C086-EE89-80F9B8B2B957}"/>
              </a:ext>
            </a:extLst>
          </p:cNvPr>
          <p:cNvGrpSpPr/>
          <p:nvPr/>
        </p:nvGrpSpPr>
        <p:grpSpPr>
          <a:xfrm>
            <a:off x="1389444" y="2579610"/>
            <a:ext cx="764604" cy="572934"/>
            <a:chOff x="683568" y="1705195"/>
            <a:chExt cx="764604" cy="572934"/>
          </a:xfrm>
        </p:grpSpPr>
        <p:pic>
          <p:nvPicPr>
            <p:cNvPr id="11" name="图片 7">
              <a:extLst>
                <a:ext uri="{FF2B5EF4-FFF2-40B4-BE49-F238E27FC236}">
                  <a16:creationId xmlns:a16="http://schemas.microsoft.com/office/drawing/2014/main" id="{AE3ADCA2-7946-6C04-264A-49DF1581452F}"/>
                </a:ext>
              </a:extLst>
            </p:cNvPr>
            <p:cNvPicPr>
              <a:picLocks noChangeAspect="1"/>
            </p:cNvPicPr>
            <p:nvPr/>
          </p:nvPicPr>
          <p:blipFill>
            <a:blip r:embed="rId3"/>
            <a:stretch>
              <a:fillRect/>
            </a:stretch>
          </p:blipFill>
          <p:spPr>
            <a:xfrm>
              <a:off x="683568" y="1725962"/>
              <a:ext cx="391344" cy="552167"/>
            </a:xfrm>
            <a:prstGeom prst="rect">
              <a:avLst/>
            </a:prstGeom>
          </p:spPr>
        </p:pic>
        <p:pic>
          <p:nvPicPr>
            <p:cNvPr id="12" name="图片 8">
              <a:extLst>
                <a:ext uri="{FF2B5EF4-FFF2-40B4-BE49-F238E27FC236}">
                  <a16:creationId xmlns:a16="http://schemas.microsoft.com/office/drawing/2014/main" id="{A8E94E3C-BCB1-FFFF-C8E2-A9F876BB65A3}"/>
                </a:ext>
              </a:extLst>
            </p:cNvPr>
            <p:cNvPicPr>
              <a:picLocks noChangeAspect="1"/>
            </p:cNvPicPr>
            <p:nvPr/>
          </p:nvPicPr>
          <p:blipFill>
            <a:blip r:embed="rId4"/>
            <a:stretch>
              <a:fillRect/>
            </a:stretch>
          </p:blipFill>
          <p:spPr>
            <a:xfrm>
              <a:off x="1140158" y="1705195"/>
              <a:ext cx="308014" cy="572308"/>
            </a:xfrm>
            <a:prstGeom prst="rect">
              <a:avLst/>
            </a:prstGeom>
          </p:spPr>
        </p:pic>
      </p:grpSp>
      <p:grpSp>
        <p:nvGrpSpPr>
          <p:cNvPr id="13" name="组合 2">
            <a:extLst>
              <a:ext uri="{FF2B5EF4-FFF2-40B4-BE49-F238E27FC236}">
                <a16:creationId xmlns:a16="http://schemas.microsoft.com/office/drawing/2014/main" id="{BE31FA72-8D82-A2ED-90FD-FDE3A888AFB7}"/>
              </a:ext>
            </a:extLst>
          </p:cNvPr>
          <p:cNvGrpSpPr/>
          <p:nvPr/>
        </p:nvGrpSpPr>
        <p:grpSpPr>
          <a:xfrm>
            <a:off x="1360768" y="3371547"/>
            <a:ext cx="758424" cy="525429"/>
            <a:chOff x="689970" y="2303618"/>
            <a:chExt cx="758424" cy="525429"/>
          </a:xfrm>
        </p:grpSpPr>
        <p:pic>
          <p:nvPicPr>
            <p:cNvPr id="14" name="图片 9">
              <a:extLst>
                <a:ext uri="{FF2B5EF4-FFF2-40B4-BE49-F238E27FC236}">
                  <a16:creationId xmlns:a16="http://schemas.microsoft.com/office/drawing/2014/main" id="{766B6BDF-C667-8D14-1EA1-1C48AB848320}"/>
                </a:ext>
              </a:extLst>
            </p:cNvPr>
            <p:cNvPicPr>
              <a:picLocks noChangeAspect="1"/>
            </p:cNvPicPr>
            <p:nvPr/>
          </p:nvPicPr>
          <p:blipFill>
            <a:blip r:embed="rId5"/>
            <a:stretch>
              <a:fillRect/>
            </a:stretch>
          </p:blipFill>
          <p:spPr>
            <a:xfrm>
              <a:off x="689970" y="2331895"/>
              <a:ext cx="357773" cy="497152"/>
            </a:xfrm>
            <a:prstGeom prst="rect">
              <a:avLst/>
            </a:prstGeom>
          </p:spPr>
        </p:pic>
        <p:pic>
          <p:nvPicPr>
            <p:cNvPr id="15" name="图片 10">
              <a:extLst>
                <a:ext uri="{FF2B5EF4-FFF2-40B4-BE49-F238E27FC236}">
                  <a16:creationId xmlns:a16="http://schemas.microsoft.com/office/drawing/2014/main" id="{BBCA4546-FA7F-03D8-A5D9-7CF04E144A96}"/>
                </a:ext>
              </a:extLst>
            </p:cNvPr>
            <p:cNvPicPr>
              <a:picLocks noChangeAspect="1"/>
            </p:cNvPicPr>
            <p:nvPr/>
          </p:nvPicPr>
          <p:blipFill>
            <a:blip r:embed="rId6"/>
            <a:stretch>
              <a:fillRect/>
            </a:stretch>
          </p:blipFill>
          <p:spPr>
            <a:xfrm>
              <a:off x="1141970" y="2303618"/>
              <a:ext cx="306424" cy="492709"/>
            </a:xfrm>
            <a:prstGeom prst="rect">
              <a:avLst/>
            </a:prstGeom>
          </p:spPr>
        </p:pic>
      </p:grpSp>
      <p:grpSp>
        <p:nvGrpSpPr>
          <p:cNvPr id="16" name="组合 5">
            <a:extLst>
              <a:ext uri="{FF2B5EF4-FFF2-40B4-BE49-F238E27FC236}">
                <a16:creationId xmlns:a16="http://schemas.microsoft.com/office/drawing/2014/main" id="{201ECF93-6705-C607-C93F-086BAA2592A7}"/>
              </a:ext>
            </a:extLst>
          </p:cNvPr>
          <p:cNvGrpSpPr/>
          <p:nvPr/>
        </p:nvGrpSpPr>
        <p:grpSpPr>
          <a:xfrm>
            <a:off x="1347571" y="4555237"/>
            <a:ext cx="746629" cy="512885"/>
            <a:chOff x="710575" y="2913860"/>
            <a:chExt cx="746629" cy="512885"/>
          </a:xfrm>
        </p:grpSpPr>
        <p:pic>
          <p:nvPicPr>
            <p:cNvPr id="17" name="图片 11">
              <a:extLst>
                <a:ext uri="{FF2B5EF4-FFF2-40B4-BE49-F238E27FC236}">
                  <a16:creationId xmlns:a16="http://schemas.microsoft.com/office/drawing/2014/main" id="{83169179-8C49-BF7F-289F-E748DDDDBC38}"/>
                </a:ext>
              </a:extLst>
            </p:cNvPr>
            <p:cNvPicPr>
              <a:picLocks noChangeAspect="1"/>
            </p:cNvPicPr>
            <p:nvPr/>
          </p:nvPicPr>
          <p:blipFill>
            <a:blip r:embed="rId7"/>
            <a:stretch>
              <a:fillRect/>
            </a:stretch>
          </p:blipFill>
          <p:spPr>
            <a:xfrm>
              <a:off x="710575" y="2913860"/>
              <a:ext cx="359020" cy="502876"/>
            </a:xfrm>
            <a:prstGeom prst="rect">
              <a:avLst/>
            </a:prstGeom>
          </p:spPr>
        </p:pic>
        <p:pic>
          <p:nvPicPr>
            <p:cNvPr id="18" name="图片 12">
              <a:extLst>
                <a:ext uri="{FF2B5EF4-FFF2-40B4-BE49-F238E27FC236}">
                  <a16:creationId xmlns:a16="http://schemas.microsoft.com/office/drawing/2014/main" id="{5C229B49-810A-138C-5AAB-531C0F1AB222}"/>
                </a:ext>
              </a:extLst>
            </p:cNvPr>
            <p:cNvPicPr>
              <a:picLocks noChangeAspect="1"/>
            </p:cNvPicPr>
            <p:nvPr/>
          </p:nvPicPr>
          <p:blipFill>
            <a:blip r:embed="rId8"/>
            <a:stretch>
              <a:fillRect/>
            </a:stretch>
          </p:blipFill>
          <p:spPr>
            <a:xfrm>
              <a:off x="1160866" y="2929075"/>
              <a:ext cx="296338" cy="497670"/>
            </a:xfrm>
            <a:prstGeom prst="rect">
              <a:avLst/>
            </a:prstGeom>
          </p:spPr>
        </p:pic>
      </p:grpSp>
      <p:grpSp>
        <p:nvGrpSpPr>
          <p:cNvPr id="19" name="组合 6">
            <a:extLst>
              <a:ext uri="{FF2B5EF4-FFF2-40B4-BE49-F238E27FC236}">
                <a16:creationId xmlns:a16="http://schemas.microsoft.com/office/drawing/2014/main" id="{941FA0F0-FF3C-4FC2-C657-78422A1AA83A}"/>
              </a:ext>
            </a:extLst>
          </p:cNvPr>
          <p:cNvGrpSpPr/>
          <p:nvPr/>
        </p:nvGrpSpPr>
        <p:grpSpPr>
          <a:xfrm>
            <a:off x="1389444" y="5321114"/>
            <a:ext cx="644787" cy="464248"/>
            <a:chOff x="738153" y="3890580"/>
            <a:chExt cx="644787" cy="464248"/>
          </a:xfrm>
        </p:grpSpPr>
        <p:pic>
          <p:nvPicPr>
            <p:cNvPr id="20" name="图片 14">
              <a:extLst>
                <a:ext uri="{FF2B5EF4-FFF2-40B4-BE49-F238E27FC236}">
                  <a16:creationId xmlns:a16="http://schemas.microsoft.com/office/drawing/2014/main" id="{2E6A8DAA-E4F0-0B1A-5429-E57FE3C28CA0}"/>
                </a:ext>
              </a:extLst>
            </p:cNvPr>
            <p:cNvPicPr>
              <a:picLocks noChangeAspect="1"/>
            </p:cNvPicPr>
            <p:nvPr/>
          </p:nvPicPr>
          <p:blipFill>
            <a:blip r:embed="rId9"/>
            <a:stretch>
              <a:fillRect/>
            </a:stretch>
          </p:blipFill>
          <p:spPr>
            <a:xfrm>
              <a:off x="738153" y="3890580"/>
              <a:ext cx="331442" cy="464248"/>
            </a:xfrm>
            <a:prstGeom prst="rect">
              <a:avLst/>
            </a:prstGeom>
          </p:spPr>
        </p:pic>
        <p:pic>
          <p:nvPicPr>
            <p:cNvPr id="21" name="图片 15">
              <a:extLst>
                <a:ext uri="{FF2B5EF4-FFF2-40B4-BE49-F238E27FC236}">
                  <a16:creationId xmlns:a16="http://schemas.microsoft.com/office/drawing/2014/main" id="{9FAD25E7-1244-DA8B-F132-83F9141B671B}"/>
                </a:ext>
              </a:extLst>
            </p:cNvPr>
            <p:cNvPicPr>
              <a:picLocks noChangeAspect="1"/>
            </p:cNvPicPr>
            <p:nvPr/>
          </p:nvPicPr>
          <p:blipFill>
            <a:blip r:embed="rId10"/>
            <a:stretch>
              <a:fillRect/>
            </a:stretch>
          </p:blipFill>
          <p:spPr>
            <a:xfrm>
              <a:off x="1150864" y="3942046"/>
              <a:ext cx="232076" cy="412782"/>
            </a:xfrm>
            <a:prstGeom prst="rect">
              <a:avLst/>
            </a:prstGeom>
          </p:spPr>
        </p:pic>
      </p:grpSp>
      <p:sp>
        <p:nvSpPr>
          <p:cNvPr id="26" name="Rectangle 25">
            <a:extLst>
              <a:ext uri="{FF2B5EF4-FFF2-40B4-BE49-F238E27FC236}">
                <a16:creationId xmlns:a16="http://schemas.microsoft.com/office/drawing/2014/main" id="{A3DB0762-2B63-CADC-84F2-18193389F8A9}"/>
              </a:ext>
            </a:extLst>
          </p:cNvPr>
          <p:cNvSpPr/>
          <p:nvPr/>
        </p:nvSpPr>
        <p:spPr>
          <a:xfrm>
            <a:off x="3010991" y="2542833"/>
            <a:ext cx="1625246" cy="57230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400" b="1" dirty="0">
                <a:solidFill>
                  <a:schemeClr val="tx1"/>
                </a:solidFill>
                <a:latin typeface="微软雅黑" panose="020B0503020204020204" pitchFamily="34" charset="-122"/>
                <a:ea typeface="微软雅黑" panose="020B0503020204020204" pitchFamily="34" charset="-122"/>
              </a:rPr>
              <a:t>Randomization</a:t>
            </a:r>
          </a:p>
          <a:p>
            <a:pPr algn="ctr">
              <a:lnSpc>
                <a:spcPct val="150000"/>
              </a:lnSpc>
            </a:pPr>
            <a:r>
              <a:rPr lang="en-US" altLang="zh-CN" sz="1400" b="1" dirty="0">
                <a:solidFill>
                  <a:schemeClr val="tx1"/>
                </a:solidFill>
                <a:latin typeface="微软雅黑" panose="020B0503020204020204" pitchFamily="34" charset="-122"/>
                <a:ea typeface="微软雅黑" panose="020B0503020204020204" pitchFamily="34" charset="-122"/>
              </a:rPr>
              <a:t>Algorithm</a:t>
            </a:r>
            <a:endParaRPr lang="zh-CN" altLang="en-US" sz="1400" b="1" dirty="0" err="1">
              <a:solidFill>
                <a:schemeClr val="tx1"/>
              </a:solidFill>
              <a:latin typeface="微软雅黑" panose="020B0503020204020204" pitchFamily="34" charset="-122"/>
              <a:ea typeface="微软雅黑" panose="020B0503020204020204" pitchFamily="34" charset="-122"/>
            </a:endParaRPr>
          </a:p>
        </p:txBody>
      </p:sp>
      <p:cxnSp>
        <p:nvCxnSpPr>
          <p:cNvPr id="27" name="Straight Arrow Connector 26">
            <a:extLst>
              <a:ext uri="{FF2B5EF4-FFF2-40B4-BE49-F238E27FC236}">
                <a16:creationId xmlns:a16="http://schemas.microsoft.com/office/drawing/2014/main" id="{4E62FDB1-7C57-105C-A796-46EC25DD44DD}"/>
              </a:ext>
            </a:extLst>
          </p:cNvPr>
          <p:cNvCxnSpPr>
            <a:cxnSpLocks/>
          </p:cNvCxnSpPr>
          <p:nvPr/>
        </p:nvCxnSpPr>
        <p:spPr>
          <a:xfrm flipV="1">
            <a:off x="2219294" y="2865764"/>
            <a:ext cx="749684" cy="11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圆角矩形 78">
            <a:extLst>
              <a:ext uri="{FF2B5EF4-FFF2-40B4-BE49-F238E27FC236}">
                <a16:creationId xmlns:a16="http://schemas.microsoft.com/office/drawing/2014/main" id="{AAC336AC-7671-A7EA-C06D-D6AD20C21D75}"/>
              </a:ext>
            </a:extLst>
          </p:cNvPr>
          <p:cNvSpPr/>
          <p:nvPr/>
        </p:nvSpPr>
        <p:spPr>
          <a:xfrm>
            <a:off x="6044860" y="3910740"/>
            <a:ext cx="1194864" cy="57230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sz="1400" b="1" dirty="0" err="1">
                <a:solidFill>
                  <a:schemeClr val="tx1"/>
                </a:solidFill>
                <a:latin typeface="Arial" charset="0"/>
                <a:ea typeface="Arial" charset="0"/>
                <a:cs typeface="Arial" charset="0"/>
              </a:rPr>
              <a:t>Aggregator</a:t>
            </a:r>
            <a:endParaRPr lang="zh-CN" altLang="en-US" sz="1400" b="1" dirty="0">
              <a:solidFill>
                <a:schemeClr val="tx1"/>
              </a:solidFill>
              <a:latin typeface="Arial" charset="0"/>
              <a:ea typeface="Arial" charset="0"/>
              <a:cs typeface="Arial" charset="0"/>
            </a:endParaRPr>
          </a:p>
        </p:txBody>
      </p:sp>
      <p:cxnSp>
        <p:nvCxnSpPr>
          <p:cNvPr id="22" name="Straight Arrow Connector 21">
            <a:extLst>
              <a:ext uri="{FF2B5EF4-FFF2-40B4-BE49-F238E27FC236}">
                <a16:creationId xmlns:a16="http://schemas.microsoft.com/office/drawing/2014/main" id="{EA785B50-6A06-BA3E-ED18-86490BEB9959}"/>
              </a:ext>
            </a:extLst>
          </p:cNvPr>
          <p:cNvCxnSpPr>
            <a:cxnSpLocks/>
            <a:stCxn id="26" idx="3"/>
            <a:endCxn id="3" idx="1"/>
          </p:cNvCxnSpPr>
          <p:nvPr/>
        </p:nvCxnSpPr>
        <p:spPr>
          <a:xfrm>
            <a:off x="4636237" y="2828987"/>
            <a:ext cx="1408623" cy="13679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02242B6-DAC1-14F7-2030-76518FBE3CAD}"/>
              </a:ext>
            </a:extLst>
          </p:cNvPr>
          <p:cNvCxnSpPr>
            <a:cxnSpLocks/>
            <a:stCxn id="43" idx="3"/>
            <a:endCxn id="3" idx="1"/>
          </p:cNvCxnSpPr>
          <p:nvPr/>
        </p:nvCxnSpPr>
        <p:spPr>
          <a:xfrm>
            <a:off x="4642415" y="3647853"/>
            <a:ext cx="1402445" cy="5490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3E5C3A-C2E2-5B25-D3FC-12EFD3A6708D}"/>
              </a:ext>
            </a:extLst>
          </p:cNvPr>
          <p:cNvCxnSpPr>
            <a:cxnSpLocks/>
            <a:stCxn id="44" idx="3"/>
            <a:endCxn id="3" idx="1"/>
          </p:cNvCxnSpPr>
          <p:nvPr/>
        </p:nvCxnSpPr>
        <p:spPr>
          <a:xfrm flipV="1">
            <a:off x="4642415" y="4196894"/>
            <a:ext cx="1402445" cy="5878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69EDAD-7F4C-624E-A21A-B3B5E0D07730}"/>
              </a:ext>
            </a:extLst>
          </p:cNvPr>
          <p:cNvCxnSpPr>
            <a:cxnSpLocks/>
            <a:stCxn id="45" idx="3"/>
            <a:endCxn id="3" idx="1"/>
          </p:cNvCxnSpPr>
          <p:nvPr/>
        </p:nvCxnSpPr>
        <p:spPr>
          <a:xfrm flipV="1">
            <a:off x="4635837" y="4196894"/>
            <a:ext cx="1409023" cy="14033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ounded Rectangular Callout 28">
            <a:extLst>
              <a:ext uri="{FF2B5EF4-FFF2-40B4-BE49-F238E27FC236}">
                <a16:creationId xmlns:a16="http://schemas.microsoft.com/office/drawing/2014/main" id="{C7BDCFE1-1E96-99E7-E5A7-36CD316CE975}"/>
              </a:ext>
            </a:extLst>
          </p:cNvPr>
          <p:cNvSpPr/>
          <p:nvPr/>
        </p:nvSpPr>
        <p:spPr>
          <a:xfrm>
            <a:off x="6267661" y="3060821"/>
            <a:ext cx="1702295" cy="423342"/>
          </a:xfrm>
          <a:prstGeom prst="wedgeRoundRectCallout">
            <a:avLst>
              <a:gd name="adj1" fmla="val -20833"/>
              <a:gd name="adj2" fmla="val 133395"/>
              <a:gd name="adj3" fmla="val 16667"/>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sz="1600" b="1" dirty="0" err="1">
                <a:solidFill>
                  <a:schemeClr val="tx1"/>
                </a:solidFill>
              </a:rPr>
              <a:t>Untrustworthy</a:t>
            </a:r>
            <a:endParaRPr lang="de-DE" sz="1600" b="1" dirty="0">
              <a:solidFill>
                <a:schemeClr val="tx1"/>
              </a:solidFill>
            </a:endParaRPr>
          </a:p>
        </p:txBody>
      </p:sp>
      <p:cxnSp>
        <p:nvCxnSpPr>
          <p:cNvPr id="38" name="Straight Arrow Connector 37">
            <a:extLst>
              <a:ext uri="{FF2B5EF4-FFF2-40B4-BE49-F238E27FC236}">
                <a16:creationId xmlns:a16="http://schemas.microsoft.com/office/drawing/2014/main" id="{8C2A83C5-974D-190B-C29F-8172B3F29976}"/>
              </a:ext>
            </a:extLst>
          </p:cNvPr>
          <p:cNvCxnSpPr>
            <a:cxnSpLocks/>
          </p:cNvCxnSpPr>
          <p:nvPr/>
        </p:nvCxnSpPr>
        <p:spPr>
          <a:xfrm flipV="1">
            <a:off x="2219294" y="3636344"/>
            <a:ext cx="749684" cy="11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E16094A-F91A-6968-3531-F41734C08A97}"/>
              </a:ext>
            </a:extLst>
          </p:cNvPr>
          <p:cNvCxnSpPr>
            <a:cxnSpLocks/>
          </p:cNvCxnSpPr>
          <p:nvPr/>
        </p:nvCxnSpPr>
        <p:spPr>
          <a:xfrm flipV="1">
            <a:off x="2200163" y="4775874"/>
            <a:ext cx="749684" cy="11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7584B6-750F-BD67-6C60-2659F2D99AB3}"/>
              </a:ext>
            </a:extLst>
          </p:cNvPr>
          <p:cNvCxnSpPr>
            <a:cxnSpLocks/>
          </p:cNvCxnSpPr>
          <p:nvPr/>
        </p:nvCxnSpPr>
        <p:spPr>
          <a:xfrm flipV="1">
            <a:off x="2147868" y="5546678"/>
            <a:ext cx="749684" cy="11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294D48D-3093-A261-BE82-34A10644B075}"/>
              </a:ext>
            </a:extLst>
          </p:cNvPr>
          <p:cNvSpPr/>
          <p:nvPr/>
        </p:nvSpPr>
        <p:spPr>
          <a:xfrm>
            <a:off x="3017169" y="3361699"/>
            <a:ext cx="1625246" cy="57230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400" b="1" dirty="0">
                <a:solidFill>
                  <a:schemeClr val="tx1"/>
                </a:solidFill>
                <a:latin typeface="微软雅黑" panose="020B0503020204020204" pitchFamily="34" charset="-122"/>
                <a:ea typeface="微软雅黑" panose="020B0503020204020204" pitchFamily="34" charset="-122"/>
              </a:rPr>
              <a:t>Randomization</a:t>
            </a:r>
          </a:p>
          <a:p>
            <a:pPr algn="ctr">
              <a:lnSpc>
                <a:spcPct val="150000"/>
              </a:lnSpc>
            </a:pPr>
            <a:r>
              <a:rPr lang="en-US" altLang="zh-CN" sz="1400" b="1" dirty="0">
                <a:solidFill>
                  <a:schemeClr val="tx1"/>
                </a:solidFill>
                <a:latin typeface="微软雅黑" panose="020B0503020204020204" pitchFamily="34" charset="-122"/>
                <a:ea typeface="微软雅黑" panose="020B0503020204020204" pitchFamily="34" charset="-122"/>
              </a:rPr>
              <a:t>Algorithm</a:t>
            </a:r>
            <a:endParaRPr lang="zh-CN" altLang="en-US" sz="1400" b="1" dirty="0" err="1">
              <a:solidFill>
                <a:schemeClr val="tx1"/>
              </a:solidFill>
              <a:latin typeface="微软雅黑" panose="020B0503020204020204" pitchFamily="34" charset="-122"/>
              <a:ea typeface="微软雅黑" panose="020B0503020204020204" pitchFamily="34" charset="-122"/>
            </a:endParaRPr>
          </a:p>
        </p:txBody>
      </p:sp>
      <p:sp>
        <p:nvSpPr>
          <p:cNvPr id="44" name="Rectangle 43">
            <a:extLst>
              <a:ext uri="{FF2B5EF4-FFF2-40B4-BE49-F238E27FC236}">
                <a16:creationId xmlns:a16="http://schemas.microsoft.com/office/drawing/2014/main" id="{5B557192-2EA0-BC65-F288-F45A37310E02}"/>
              </a:ext>
            </a:extLst>
          </p:cNvPr>
          <p:cNvSpPr/>
          <p:nvPr/>
        </p:nvSpPr>
        <p:spPr>
          <a:xfrm>
            <a:off x="3017169" y="4498598"/>
            <a:ext cx="1625246" cy="57230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400" b="1" dirty="0">
                <a:solidFill>
                  <a:schemeClr val="tx1"/>
                </a:solidFill>
                <a:latin typeface="微软雅黑" panose="020B0503020204020204" pitchFamily="34" charset="-122"/>
                <a:ea typeface="微软雅黑" panose="020B0503020204020204" pitchFamily="34" charset="-122"/>
              </a:rPr>
              <a:t>Randomization</a:t>
            </a:r>
          </a:p>
          <a:p>
            <a:pPr algn="ctr">
              <a:lnSpc>
                <a:spcPct val="150000"/>
              </a:lnSpc>
            </a:pPr>
            <a:r>
              <a:rPr lang="en-US" altLang="zh-CN" sz="1400" b="1" dirty="0">
                <a:solidFill>
                  <a:schemeClr val="tx1"/>
                </a:solidFill>
                <a:latin typeface="微软雅黑" panose="020B0503020204020204" pitchFamily="34" charset="-122"/>
                <a:ea typeface="微软雅黑" panose="020B0503020204020204" pitchFamily="34" charset="-122"/>
              </a:rPr>
              <a:t>Algorithm</a:t>
            </a:r>
            <a:endParaRPr lang="zh-CN" altLang="en-US" sz="1400" b="1" dirty="0" err="1">
              <a:solidFill>
                <a:schemeClr val="tx1"/>
              </a:solidFill>
              <a:latin typeface="微软雅黑" panose="020B0503020204020204" pitchFamily="34" charset="-122"/>
              <a:ea typeface="微软雅黑" panose="020B0503020204020204" pitchFamily="34" charset="-122"/>
            </a:endParaRPr>
          </a:p>
        </p:txBody>
      </p:sp>
      <p:sp>
        <p:nvSpPr>
          <p:cNvPr id="45" name="Rectangle 44">
            <a:extLst>
              <a:ext uri="{FF2B5EF4-FFF2-40B4-BE49-F238E27FC236}">
                <a16:creationId xmlns:a16="http://schemas.microsoft.com/office/drawing/2014/main" id="{062E2445-6601-6278-0306-454DDA1D2C19}"/>
              </a:ext>
            </a:extLst>
          </p:cNvPr>
          <p:cNvSpPr/>
          <p:nvPr/>
        </p:nvSpPr>
        <p:spPr>
          <a:xfrm>
            <a:off x="3010591" y="5314049"/>
            <a:ext cx="1625246" cy="57230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400" b="1" dirty="0">
                <a:solidFill>
                  <a:schemeClr val="tx1"/>
                </a:solidFill>
                <a:latin typeface="微软雅黑" panose="020B0503020204020204" pitchFamily="34" charset="-122"/>
                <a:ea typeface="微软雅黑" panose="020B0503020204020204" pitchFamily="34" charset="-122"/>
              </a:rPr>
              <a:t>Randomization</a:t>
            </a:r>
          </a:p>
          <a:p>
            <a:pPr algn="ctr">
              <a:lnSpc>
                <a:spcPct val="150000"/>
              </a:lnSpc>
            </a:pPr>
            <a:r>
              <a:rPr lang="en-US" altLang="zh-CN" sz="1400" b="1" dirty="0">
                <a:solidFill>
                  <a:schemeClr val="tx1"/>
                </a:solidFill>
                <a:latin typeface="微软雅黑" panose="020B0503020204020204" pitchFamily="34" charset="-122"/>
                <a:ea typeface="微软雅黑" panose="020B0503020204020204" pitchFamily="34" charset="-122"/>
              </a:rPr>
              <a:t>Algorithm</a:t>
            </a:r>
            <a:endParaRPr lang="zh-CN" altLang="en-US" sz="1400" b="1" dirty="0" err="1">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802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9D72A-8A6E-E34C-988B-80D925E45FDC}"/>
              </a:ext>
            </a:extLst>
          </p:cNvPr>
          <p:cNvSpPr>
            <a:spLocks noGrp="1" noChangeArrowheads="1"/>
          </p:cNvSpPr>
          <p:nvPr>
            <p:ph type="title"/>
          </p:nvPr>
        </p:nvSpPr>
        <p:spPr>
          <a:xfrm>
            <a:off x="461963" y="131763"/>
            <a:ext cx="8915400" cy="1008062"/>
          </a:xfrm>
        </p:spPr>
        <p:txBody>
          <a:bodyPr/>
          <a:lstStyle/>
          <a:p>
            <a:pPr eaLnBrk="1" hangingPunct="1"/>
            <a:r>
              <a:rPr lang="en-US" altLang="zh-CN" sz="3600" b="1">
                <a:solidFill>
                  <a:srgbClr val="C00000"/>
                </a:solidFill>
                <a:ea typeface="宋体" panose="02010600030101010101" pitchFamily="2" charset="-122"/>
              </a:rPr>
              <a:t>Outline </a:t>
            </a:r>
          </a:p>
        </p:txBody>
      </p:sp>
      <p:sp>
        <p:nvSpPr>
          <p:cNvPr id="20483" name="内容占位符 2">
            <a:extLst>
              <a:ext uri="{FF2B5EF4-FFF2-40B4-BE49-F238E27FC236}">
                <a16:creationId xmlns:a16="http://schemas.microsoft.com/office/drawing/2014/main" id="{10DAF242-E607-40C9-FE69-B9637AD07657}"/>
              </a:ext>
            </a:extLst>
          </p:cNvPr>
          <p:cNvSpPr>
            <a:spLocks noGrp="1" noChangeArrowheads="1"/>
          </p:cNvSpPr>
          <p:nvPr>
            <p:ph type="body" idx="1"/>
          </p:nvPr>
        </p:nvSpPr>
        <p:spPr>
          <a:xfrm>
            <a:off x="461963" y="1330325"/>
            <a:ext cx="8948737" cy="4862513"/>
          </a:xfrm>
        </p:spPr>
        <p:txBody>
          <a:bodyPr/>
          <a:lstStyle/>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Motivation</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Preliminaries</a:t>
            </a:r>
          </a:p>
          <a:p>
            <a:pPr eaLnBrk="1" hangingPunct="1">
              <a:lnSpc>
                <a:spcPct val="150000"/>
              </a:lnSpc>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Related Work</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Methods</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Experimental Evaluation</a:t>
            </a:r>
          </a:p>
          <a:p>
            <a:pPr eaLnBrk="1" hangingPunct="1">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Conclusions</a:t>
            </a:r>
          </a:p>
        </p:txBody>
      </p:sp>
    </p:spTree>
    <p:custDataLst>
      <p:tags r:id="rId1"/>
    </p:custDataLst>
    <p:extLst>
      <p:ext uri="{BB962C8B-B14F-4D97-AF65-F5344CB8AC3E}">
        <p14:creationId xmlns:p14="http://schemas.microsoft.com/office/powerpoint/2010/main" val="3161657439"/>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A3832079-4183-5274-4A0A-D48244243CCA}"/>
              </a:ext>
            </a:extLst>
          </p:cNvPr>
          <p:cNvSpPr txBox="1">
            <a:spLocks noChangeArrowheads="1"/>
          </p:cNvSpPr>
          <p:nvPr/>
        </p:nvSpPr>
        <p:spPr>
          <a:xfrm>
            <a:off x="436563" y="474663"/>
            <a:ext cx="8915400" cy="592137"/>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eaLnBrk="1" hangingPunct="1">
              <a:defRPr/>
            </a:pPr>
            <a:r>
              <a:rPr lang="en-US" altLang="zh-CN" sz="3600" kern="0" dirty="0">
                <a:solidFill>
                  <a:srgbClr val="C00000"/>
                </a:solidFill>
              </a:rPr>
              <a:t>Related Work</a:t>
            </a:r>
          </a:p>
        </p:txBody>
      </p:sp>
      <p:sp>
        <p:nvSpPr>
          <p:cNvPr id="31747" name="Rectangle 2">
            <a:extLst>
              <a:ext uri="{FF2B5EF4-FFF2-40B4-BE49-F238E27FC236}">
                <a16:creationId xmlns:a16="http://schemas.microsoft.com/office/drawing/2014/main" id="{6EC8C1A5-B83C-FA72-01A8-8405787784A7}"/>
              </a:ext>
            </a:extLst>
          </p:cNvPr>
          <p:cNvSpPr txBox="1">
            <a:spLocks noChangeArrowheads="1"/>
          </p:cNvSpPr>
          <p:nvPr/>
        </p:nvSpPr>
        <p:spPr bwMode="auto">
          <a:xfrm>
            <a:off x="436563" y="1331913"/>
            <a:ext cx="9120059" cy="2808366"/>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defRPr/>
            </a:pPr>
            <a:r>
              <a:rPr lang="en-US" altLang="zh-CN" sz="2400" b="0" dirty="0">
                <a:solidFill>
                  <a:srgbClr val="0000CC"/>
                </a:solidFill>
                <a:latin typeface="+mn-lt"/>
                <a:cs typeface="Times New Roman" panose="02020603050405020304" pitchFamily="18" charset="0"/>
              </a:rPr>
              <a:t>CDP-based trajectory publication</a:t>
            </a:r>
          </a:p>
          <a:p>
            <a:pPr lvl="1">
              <a:defRPr/>
            </a:pPr>
            <a:r>
              <a:rPr lang="en-US" altLang="zh-CN" sz="2000" b="0" dirty="0">
                <a:solidFill>
                  <a:srgbClr val="C00000"/>
                </a:solidFill>
                <a:latin typeface="+mn-lt"/>
                <a:cs typeface="Times New Roman" panose="02020603050405020304" pitchFamily="18" charset="0"/>
              </a:rPr>
              <a:t>Point perturbation methods: </a:t>
            </a:r>
            <a:r>
              <a:rPr lang="en-US" altLang="zh-CN" sz="2000" b="0" dirty="0">
                <a:latin typeface="+mn-lt"/>
                <a:cs typeface="Times New Roman" panose="02020603050405020304" pitchFamily="18" charset="0"/>
              </a:rPr>
              <a:t>add noise to each locations [CCS 13, </a:t>
            </a:r>
            <a:r>
              <a:rPr lang="en-US" altLang="zh-CN" sz="2000" b="0" dirty="0">
                <a:cs typeface="Times New Roman" panose="02020603050405020304" pitchFamily="18" charset="0"/>
              </a:rPr>
              <a:t>KDD 14, </a:t>
            </a:r>
            <a:r>
              <a:rPr lang="en-US" altLang="zh-CN" sz="2000" b="0" dirty="0">
                <a:latin typeface="+mn-lt"/>
                <a:cs typeface="Times New Roman" panose="02020603050405020304" pitchFamily="18" charset="0"/>
              </a:rPr>
              <a:t>CIKM 13, ICDE 17, etc.]</a:t>
            </a:r>
            <a:endParaRPr lang="en-US" altLang="zh-CN" b="0" dirty="0">
              <a:latin typeface="+mn-lt"/>
              <a:cs typeface="Times New Roman" panose="02020603050405020304" pitchFamily="18" charset="0"/>
            </a:endParaRPr>
          </a:p>
          <a:p>
            <a:pPr lvl="1">
              <a:defRPr/>
            </a:pPr>
            <a:endParaRPr lang="en-US" altLang="zh-CN" sz="2000" b="0" dirty="0">
              <a:solidFill>
                <a:srgbClr val="C00000"/>
              </a:solidFill>
              <a:latin typeface="+mn-lt"/>
              <a:cs typeface="Times New Roman" panose="02020603050405020304" pitchFamily="18" charset="0"/>
            </a:endParaRPr>
          </a:p>
          <a:p>
            <a:pPr lvl="1">
              <a:defRPr/>
            </a:pPr>
            <a:r>
              <a:rPr lang="en-US" altLang="zh-CN" sz="2000" b="0" dirty="0">
                <a:solidFill>
                  <a:srgbClr val="C00000"/>
                </a:solidFill>
                <a:latin typeface="+mn-lt"/>
                <a:cs typeface="Times New Roman" panose="02020603050405020304" pitchFamily="18" charset="0"/>
              </a:rPr>
              <a:t>Generative methods:</a:t>
            </a:r>
            <a:r>
              <a:rPr lang="en-US" altLang="zh-CN" sz="2000" b="0" dirty="0">
                <a:latin typeface="+mn-lt"/>
                <a:cs typeface="Times New Roman" panose="02020603050405020304" pitchFamily="18" charset="0"/>
              </a:rPr>
              <a:t> generate synthetic trajectories that resembles real traces [KDD 12, VLDB 15, S&amp;P 16, </a:t>
            </a:r>
            <a:r>
              <a:rPr lang="en-US" altLang="zh-CN" sz="2000" b="0" dirty="0">
                <a:cs typeface="Times New Roman" panose="02020603050405020304" pitchFamily="18" charset="0"/>
              </a:rPr>
              <a:t>CCS 18, </a:t>
            </a:r>
            <a:r>
              <a:rPr lang="en-US" altLang="zh-CN" sz="2000" b="0" dirty="0">
                <a:latin typeface="+mn-lt"/>
                <a:cs typeface="Times New Roman" panose="02020603050405020304" pitchFamily="18" charset="0"/>
              </a:rPr>
              <a:t>ICDE 21, etc.]</a:t>
            </a:r>
          </a:p>
          <a:p>
            <a:pPr marL="457200" lvl="1" indent="0">
              <a:buNone/>
              <a:defRPr/>
            </a:pPr>
            <a:endParaRPr lang="en-US" altLang="zh-CN" sz="2000" b="0" dirty="0">
              <a:latin typeface="+mn-lt"/>
              <a:cs typeface="Times New Roman" panose="02020603050405020304" pitchFamily="18" charset="0"/>
            </a:endParaRPr>
          </a:p>
          <a:p>
            <a:pPr lvl="1">
              <a:defRPr/>
            </a:pPr>
            <a:endParaRPr lang="en-US" altLang="zh-CN" sz="2000" b="0" dirty="0">
              <a:latin typeface="+mn-lt"/>
              <a:cs typeface="Times New Roman" panose="02020603050405020304" pitchFamily="18" charset="0"/>
            </a:endParaRPr>
          </a:p>
          <a:p>
            <a:pPr marL="0" indent="0" eaLnBrk="1" hangingPunct="1">
              <a:buNone/>
              <a:defRPr/>
            </a:pPr>
            <a:endParaRPr lang="en-US" altLang="zh-CN" sz="2400" b="0" dirty="0">
              <a:solidFill>
                <a:srgbClr val="0000CC"/>
              </a:solidFill>
              <a:latin typeface="+mn-lt"/>
              <a:cs typeface="Times New Roman" panose="02020603050405020304" pitchFamily="18" charset="0"/>
            </a:endParaRPr>
          </a:p>
          <a:p>
            <a:pPr marL="457200" lvl="1" indent="0" eaLnBrk="1" hangingPunct="1">
              <a:buFont typeface="Wingdings" panose="05000000000000000000" pitchFamily="2" charset="2"/>
              <a:buNone/>
              <a:defRPr/>
            </a:pPr>
            <a:endParaRPr lang="en-US" altLang="zh-CN" sz="1600" b="0" dirty="0">
              <a:latin typeface="+mn-lt"/>
              <a:cs typeface="Times New Roman" panose="02020603050405020304" pitchFamily="18" charset="0"/>
            </a:endParaRPr>
          </a:p>
        </p:txBody>
      </p:sp>
      <p:sp>
        <p:nvSpPr>
          <p:cNvPr id="2" name="Rectangle 2">
            <a:extLst>
              <a:ext uri="{FF2B5EF4-FFF2-40B4-BE49-F238E27FC236}">
                <a16:creationId xmlns:a16="http://schemas.microsoft.com/office/drawing/2014/main" id="{D56262A7-3670-03E7-5B7F-9861B51534DB}"/>
              </a:ext>
            </a:extLst>
          </p:cNvPr>
          <p:cNvSpPr txBox="1">
            <a:spLocks noChangeArrowheads="1"/>
          </p:cNvSpPr>
          <p:nvPr/>
        </p:nvSpPr>
        <p:spPr bwMode="auto">
          <a:xfrm>
            <a:off x="349378" y="4263922"/>
            <a:ext cx="9120059" cy="892228"/>
          </a:xfrm>
          <a:prstGeom prst="rect">
            <a:avLst/>
          </a:prstGeom>
          <a:noFill/>
          <a:ln>
            <a:noFill/>
          </a:ln>
        </p:spPr>
        <p:txBody>
          <a:bodyPr/>
          <a:lstStyle>
            <a:lvl1pPr marL="342900" indent="-3429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defRPr/>
            </a:pPr>
            <a:r>
              <a:rPr lang="en-US" altLang="zh-CN" sz="2400" b="0" dirty="0">
                <a:solidFill>
                  <a:srgbClr val="0000CC"/>
                </a:solidFill>
                <a:latin typeface="+mn-lt"/>
                <a:cs typeface="Times New Roman" panose="02020603050405020304" pitchFamily="18" charset="0"/>
              </a:rPr>
              <a:t>LDP-based trajectory publication</a:t>
            </a:r>
            <a:endParaRPr lang="en-US" altLang="zh-CN" sz="2000" b="0" dirty="0">
              <a:solidFill>
                <a:srgbClr val="C00000"/>
              </a:solidFill>
              <a:cs typeface="Times New Roman" panose="02020603050405020304" pitchFamily="18" charset="0"/>
            </a:endParaRPr>
          </a:p>
          <a:p>
            <a:pPr lvl="1" eaLnBrk="1" hangingPunct="1">
              <a:defRPr/>
            </a:pPr>
            <a:r>
              <a:rPr lang="en-US" altLang="zh-CN" sz="2000" b="0" dirty="0">
                <a:solidFill>
                  <a:srgbClr val="C00000"/>
                </a:solidFill>
                <a:cs typeface="Times New Roman" panose="02020603050405020304" pitchFamily="18" charset="0"/>
              </a:rPr>
              <a:t>Point perturbation method </a:t>
            </a:r>
            <a:r>
              <a:rPr lang="en-US" altLang="zh-CN" sz="2000" b="0" dirty="0">
                <a:latin typeface="+mn-lt"/>
                <a:cs typeface="Times New Roman" panose="02020603050405020304" pitchFamily="18" charset="0"/>
              </a:rPr>
              <a:t>with external knowledge: NGRAM [VLDB 21]</a:t>
            </a:r>
          </a:p>
          <a:p>
            <a:pPr marL="457200" lvl="1" indent="0" eaLnBrk="1" hangingPunct="1">
              <a:buNone/>
              <a:defRPr/>
            </a:pPr>
            <a:endParaRPr lang="en-US" altLang="zh-CN" sz="2000" b="0" dirty="0">
              <a:solidFill>
                <a:srgbClr val="C00000"/>
              </a:solidFill>
              <a:latin typeface="+mn-lt"/>
              <a:cs typeface="Times New Roman" panose="02020603050405020304" pitchFamily="18" charset="0"/>
            </a:endParaRPr>
          </a:p>
          <a:p>
            <a:pPr marL="0" indent="0" eaLnBrk="1" hangingPunct="1">
              <a:buNone/>
              <a:defRPr/>
            </a:pPr>
            <a:endParaRPr lang="en-US" altLang="zh-CN" sz="2000" b="0" dirty="0">
              <a:latin typeface="+mn-lt"/>
              <a:cs typeface="Times New Roman" panose="02020603050405020304" pitchFamily="18" charset="0"/>
            </a:endParaRPr>
          </a:p>
        </p:txBody>
      </p:sp>
      <p:sp>
        <p:nvSpPr>
          <p:cNvPr id="5" name="TextBox 4">
            <a:extLst>
              <a:ext uri="{FF2B5EF4-FFF2-40B4-BE49-F238E27FC236}">
                <a16:creationId xmlns:a16="http://schemas.microsoft.com/office/drawing/2014/main" id="{AD0CD92D-045C-437C-902B-5D10D8E11543}"/>
              </a:ext>
            </a:extLst>
          </p:cNvPr>
          <p:cNvSpPr txBox="1"/>
          <p:nvPr/>
        </p:nvSpPr>
        <p:spPr>
          <a:xfrm>
            <a:off x="2415905" y="5310703"/>
            <a:ext cx="4956716" cy="1477328"/>
          </a:xfrm>
          <a:prstGeom prst="rect">
            <a:avLst/>
          </a:prstGeom>
          <a:noFill/>
        </p:spPr>
        <p:txBody>
          <a:bodyPr wrap="square">
            <a:spAutoFit/>
          </a:bodyPr>
          <a:lstStyle/>
          <a:p>
            <a:pPr marL="742950" lvl="1" indent="-285750" eaLnBrk="1" hangingPunct="1">
              <a:buFont typeface="Wingdings" pitchFamily="2" charset="2"/>
              <a:buChar char="v"/>
              <a:defRPr/>
            </a:pPr>
            <a:r>
              <a:rPr lang="en-US" altLang="zh-CN" b="0" dirty="0">
                <a:solidFill>
                  <a:srgbClr val="C00000"/>
                </a:solidFill>
                <a:latin typeface="+mn-lt"/>
                <a:cs typeface="Times New Roman" panose="02020603050405020304" pitchFamily="18" charset="0"/>
              </a:rPr>
              <a:t>Poor global utility</a:t>
            </a:r>
          </a:p>
          <a:p>
            <a:pPr marL="742950" lvl="1" indent="-285750" eaLnBrk="1" hangingPunct="1">
              <a:buFont typeface="Wingdings" pitchFamily="2" charset="2"/>
              <a:buChar char="v"/>
              <a:defRPr/>
            </a:pPr>
            <a:r>
              <a:rPr lang="en-US" altLang="zh-CN" b="0" dirty="0">
                <a:solidFill>
                  <a:srgbClr val="C00000"/>
                </a:solidFill>
                <a:latin typeface="+mn-lt"/>
                <a:cs typeface="Times New Roman" panose="02020603050405020304" pitchFamily="18" charset="0"/>
              </a:rPr>
              <a:t>Auxiliary knowledge dependence</a:t>
            </a:r>
          </a:p>
          <a:p>
            <a:pPr marL="742950" lvl="1" indent="-285750" eaLnBrk="1" hangingPunct="1">
              <a:buFont typeface="Wingdings" pitchFamily="2" charset="2"/>
              <a:buChar char="v"/>
              <a:defRPr/>
            </a:pPr>
            <a:r>
              <a:rPr lang="en-US" altLang="zh-CN" b="0" dirty="0">
                <a:solidFill>
                  <a:srgbClr val="C00000"/>
                </a:solidFill>
                <a:latin typeface="+mn-lt"/>
                <a:cs typeface="Times New Roman" panose="02020603050405020304" pitchFamily="18" charset="0"/>
              </a:rPr>
              <a:t>Computational overhead</a:t>
            </a:r>
          </a:p>
          <a:p>
            <a:pPr marL="742950" lvl="1" indent="-285750" eaLnBrk="1" hangingPunct="1">
              <a:buFont typeface="Wingdings" pitchFamily="2" charset="2"/>
              <a:buChar char="v"/>
              <a:defRPr/>
            </a:pPr>
            <a:r>
              <a:rPr lang="en-US" altLang="zh-CN" b="0" dirty="0">
                <a:solidFill>
                  <a:srgbClr val="C00000"/>
                </a:solidFill>
                <a:latin typeface="+mn-lt"/>
                <a:cs typeface="Times New Roman" panose="02020603050405020304" pitchFamily="18" charset="0"/>
              </a:rPr>
              <a:t>Vulnerable to attacks</a:t>
            </a:r>
          </a:p>
          <a:p>
            <a:pPr marL="742950" lvl="1" indent="-285750" eaLnBrk="1" hangingPunct="1">
              <a:buFont typeface="Arial" panose="020B0604020202020204" pitchFamily="34" charset="0"/>
              <a:buChar char="•"/>
              <a:defRPr/>
            </a:pPr>
            <a:endParaRPr lang="en-US" altLang="zh-CN" b="0" dirty="0">
              <a:solidFill>
                <a:srgbClr val="C00000"/>
              </a:solidFill>
              <a:latin typeface="+mn-lt"/>
              <a:cs typeface="Times New Roman" panose="02020603050405020304" pitchFamily="18" charset="0"/>
            </a:endParaRPr>
          </a:p>
        </p:txBody>
      </p:sp>
      <p:sp>
        <p:nvSpPr>
          <p:cNvPr id="11" name="矩形: 圆角 334">
            <a:extLst>
              <a:ext uri="{FF2B5EF4-FFF2-40B4-BE49-F238E27FC236}">
                <a16:creationId xmlns:a16="http://schemas.microsoft.com/office/drawing/2014/main" id="{75B38C73-95D4-B498-E075-9B63193D2A34}"/>
              </a:ext>
            </a:extLst>
          </p:cNvPr>
          <p:cNvSpPr/>
          <p:nvPr/>
        </p:nvSpPr>
        <p:spPr>
          <a:xfrm>
            <a:off x="2713531" y="5310703"/>
            <a:ext cx="4478937" cy="1238895"/>
          </a:xfrm>
          <a:prstGeom prst="roundRect">
            <a:avLst>
              <a:gd name="adj" fmla="val 5081"/>
            </a:avLst>
          </a:prstGeom>
          <a:noFill/>
          <a:ln w="19050">
            <a:solidFill>
              <a:srgbClr val="C00000"/>
            </a:solidFill>
          </a:ln>
          <a:effectLst/>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endParaRPr>
          </a:p>
        </p:txBody>
      </p:sp>
      <p:sp>
        <p:nvSpPr>
          <p:cNvPr id="13" name="TextBox 12">
            <a:extLst>
              <a:ext uri="{FF2B5EF4-FFF2-40B4-BE49-F238E27FC236}">
                <a16:creationId xmlns:a16="http://schemas.microsoft.com/office/drawing/2014/main" id="{16B70BA5-7D2A-5350-5BF2-22CE522E9C74}"/>
              </a:ext>
            </a:extLst>
          </p:cNvPr>
          <p:cNvSpPr txBox="1"/>
          <p:nvPr/>
        </p:nvSpPr>
        <p:spPr>
          <a:xfrm>
            <a:off x="914342" y="5680035"/>
            <a:ext cx="1799189" cy="369332"/>
          </a:xfrm>
          <a:prstGeom prst="rect">
            <a:avLst/>
          </a:prstGeom>
          <a:noFill/>
        </p:spPr>
        <p:txBody>
          <a:bodyPr wrap="square">
            <a:spAutoFit/>
          </a:bodyPr>
          <a:lstStyle/>
          <a:p>
            <a:pPr lvl="1" eaLnBrk="1" hangingPunct="1">
              <a:defRPr/>
            </a:pPr>
            <a:r>
              <a:rPr lang="en-US" altLang="zh-CN" b="0" dirty="0">
                <a:solidFill>
                  <a:srgbClr val="C00000"/>
                </a:solidFill>
                <a:latin typeface="+mn-lt"/>
                <a:cs typeface="Times New Roman" panose="02020603050405020304" pitchFamily="18" charset="0"/>
              </a:rPr>
              <a:t>Problems:</a:t>
            </a:r>
          </a:p>
        </p:txBody>
      </p:sp>
    </p:spTree>
    <p:extLst>
      <p:ext uri="{BB962C8B-B14F-4D97-AF65-F5344CB8AC3E}">
        <p14:creationId xmlns:p14="http://schemas.microsoft.com/office/powerpoint/2010/main" val="227019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8"/>
</p:tagLst>
</file>

<file path=ppt/tags/tag2.xml><?xml version="1.0" encoding="utf-8"?>
<p:tagLst xmlns:a="http://schemas.openxmlformats.org/drawingml/2006/main" xmlns:r="http://schemas.openxmlformats.org/officeDocument/2006/relationships" xmlns:p="http://schemas.openxmlformats.org/presentationml/2006/main">
  <p:tag name="TIMING" val="|2.8"/>
</p:tagLst>
</file>

<file path=ppt/tags/tag3.xml><?xml version="1.0" encoding="utf-8"?>
<p:tagLst xmlns:a="http://schemas.openxmlformats.org/drawingml/2006/main" xmlns:r="http://schemas.openxmlformats.org/officeDocument/2006/relationships" xmlns:p="http://schemas.openxmlformats.org/presentationml/2006/main">
  <p:tag name="TIMING" val="|2.8"/>
</p:tagLst>
</file>

<file path=ppt/tags/tag4.xml><?xml version="1.0" encoding="utf-8"?>
<p:tagLst xmlns:a="http://schemas.openxmlformats.org/drawingml/2006/main" xmlns:r="http://schemas.openxmlformats.org/officeDocument/2006/relationships" xmlns:p="http://schemas.openxmlformats.org/presentationml/2006/main">
  <p:tag name="TIMING" val="|2.8"/>
</p:tagLst>
</file>

<file path=ppt/tags/tag5.xml><?xml version="1.0" encoding="utf-8"?>
<p:tagLst xmlns:a="http://schemas.openxmlformats.org/drawingml/2006/main" xmlns:r="http://schemas.openxmlformats.org/officeDocument/2006/relationships" xmlns:p="http://schemas.openxmlformats.org/presentationml/2006/main">
  <p:tag name="TIMING" val="|2.8"/>
</p:tagLst>
</file>

<file path=ppt/tags/tag6.xml><?xml version="1.0" encoding="utf-8"?>
<p:tagLst xmlns:a="http://schemas.openxmlformats.org/drawingml/2006/main" xmlns:r="http://schemas.openxmlformats.org/officeDocument/2006/relationships" xmlns:p="http://schemas.openxmlformats.org/presentationml/2006/main">
  <p:tag name="TIMING" val="|2.8"/>
</p:tagLst>
</file>

<file path=ppt/theme/theme1.xml><?xml version="1.0" encoding="utf-8"?>
<a:theme xmlns:a="http://schemas.openxmlformats.org/drawingml/2006/main" name="Presentation">
  <a:themeElements>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fontScheme name="演示稿（水平）">
      <a:majorFont>
        <a:latin typeface="Times New Roman"/>
        <a:ea typeface=""/>
        <a:cs typeface=""/>
      </a:majorFont>
      <a:minorFont>
        <a:latin typeface="Arial"/>
        <a:ea typeface=""/>
        <a:cs typeface=""/>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演示稿（水平）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演示稿（水平）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演示稿（水平）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演示稿（水平）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演示稿（水平）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演示稿（水平）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77612</TotalTime>
  <Words>3509</Words>
  <Application>Microsoft Macintosh PowerPoint</Application>
  <PresentationFormat>A4 Paper (210x297 mm)</PresentationFormat>
  <Paragraphs>474</Paragraphs>
  <Slides>33</Slides>
  <Notes>33</Notes>
  <HiddenSlides>4</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8" baseType="lpstr">
      <vt:lpstr>Google Sans</vt:lpstr>
      <vt:lpstr>LinLibertineT</vt:lpstr>
      <vt:lpstr>LinLibertineTI</vt:lpstr>
      <vt:lpstr>微软雅黑</vt:lpstr>
      <vt:lpstr>黑体</vt:lpstr>
      <vt:lpstr>宋体</vt:lpstr>
      <vt:lpstr>Arial</vt:lpstr>
      <vt:lpstr>Calibri</vt:lpstr>
      <vt:lpstr>Cambria Math</vt:lpstr>
      <vt:lpstr>Georgia</vt:lpstr>
      <vt:lpstr>Helvetica Neue</vt:lpstr>
      <vt:lpstr>Times New Roman</vt:lpstr>
      <vt:lpstr>Wingdings</vt:lpstr>
      <vt:lpstr>Presentation</vt:lpstr>
      <vt:lpstr>Equation</vt:lpstr>
      <vt:lpstr>LDPTrace: Locally Differentially Private Trajectory Synthesis</vt:lpstr>
      <vt:lpstr>Outline </vt:lpstr>
      <vt:lpstr>PowerPoint Presentation</vt:lpstr>
      <vt:lpstr>PowerPoint Presentation</vt:lpstr>
      <vt:lpstr>Outline </vt:lpstr>
      <vt:lpstr>PowerPoint Presentation</vt:lpstr>
      <vt:lpstr>PowerPoint Presentation</vt:lpstr>
      <vt:lpstr>Outline </vt:lpstr>
      <vt:lpstr>PowerPoint Presentation</vt:lpstr>
      <vt:lpstr>Outline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 </vt:lpstr>
      <vt:lpstr>PowerPoint Presentation</vt:lpstr>
      <vt:lpstr>PowerPoint Presentation</vt:lpstr>
      <vt:lpstr>PowerPoint Presentation</vt:lpstr>
      <vt:lpstr>PowerPoint Presentation</vt:lpstr>
      <vt:lpstr>Outline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LDPTrace: Locally Differentially Private Trajectory Synthesis</dc:title>
  <dc:creator>Yuntao Du</dc:creator>
  <cp:lastModifiedBy>Yuntao Du</cp:lastModifiedBy>
  <cp:revision>5910</cp:revision>
  <cp:lastPrinted>2012-04-07T07:41:41Z</cp:lastPrinted>
  <dcterms:created xsi:type="dcterms:W3CDTF">2012-03-19T12:03:10Z</dcterms:created>
  <dcterms:modified xsi:type="dcterms:W3CDTF">2023-08-31T21:51:01Z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TC060874522052</vt:lpwstr>
  </property>
  <property fmtid="{D5CDD505-2E9C-101B-9397-08002B2CF9AE}" pid="3" name="MSIP_Label_4044bd30-2ed7-4c9d-9d12-46200872a97b_Enabled">
    <vt:lpwstr>true</vt:lpwstr>
  </property>
  <property fmtid="{D5CDD505-2E9C-101B-9397-08002B2CF9AE}" pid="4" name="MSIP_Label_4044bd30-2ed7-4c9d-9d12-46200872a97b_SetDate">
    <vt:lpwstr>2023-08-21T17:49:18Z</vt:lpwstr>
  </property>
  <property fmtid="{D5CDD505-2E9C-101B-9397-08002B2CF9AE}" pid="5" name="MSIP_Label_4044bd30-2ed7-4c9d-9d12-46200872a97b_Method">
    <vt:lpwstr>Standard</vt:lpwstr>
  </property>
  <property fmtid="{D5CDD505-2E9C-101B-9397-08002B2CF9AE}" pid="6" name="MSIP_Label_4044bd30-2ed7-4c9d-9d12-46200872a97b_Name">
    <vt:lpwstr>defa4170-0d19-0005-0004-bc88714345d2</vt:lpwstr>
  </property>
  <property fmtid="{D5CDD505-2E9C-101B-9397-08002B2CF9AE}" pid="7" name="MSIP_Label_4044bd30-2ed7-4c9d-9d12-46200872a97b_SiteId">
    <vt:lpwstr>4130bd39-7c53-419c-b1e5-8758d6d63f21</vt:lpwstr>
  </property>
  <property fmtid="{D5CDD505-2E9C-101B-9397-08002B2CF9AE}" pid="8" name="MSIP_Label_4044bd30-2ed7-4c9d-9d12-46200872a97b_ActionId">
    <vt:lpwstr>9d3c753c-fcbc-48eb-b10e-e38a27ffe3f5</vt:lpwstr>
  </property>
  <property fmtid="{D5CDD505-2E9C-101B-9397-08002B2CF9AE}" pid="9" name="MSIP_Label_4044bd30-2ed7-4c9d-9d12-46200872a97b_ContentBits">
    <vt:lpwstr>0</vt:lpwstr>
  </property>
</Properties>
</file>